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53" roundtripDataSignature="AMtx7miVrTuaxmDsFPDSncHtonZmih2tY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6" name="Elisavet Torstenss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17ED516-DA96-4F05-B454-7E4502C63F3C}">
  <a:tblStyle styleId="{017ED516-DA96-4F05-B454-7E4502C63F3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customschemas.google.com/relationships/presentationmetadata" Target="metadata"/><Relationship Id="rId52" Type="http://schemas.openxmlformats.org/officeDocument/2006/relationships/slide" Target="slides/slide45.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8-30T09:34:16.036">
    <p:pos x="0" y="786"/>
    <p:text>Ask if it is valid?</p:text>
    <p:extLst>
      <p:ext uri="{C676402C-5697-4E1C-873F-D02D1690AC5C}">
        <p15:threadingInfo timeZoneBias="0"/>
      </p:ext>
      <p:ext uri="http://customooxmlschemas.google.com/">
        <go:slidesCustomData xmlns:go="http://customooxmlschemas.google.com/" commentPostId="AAABUmOmeqs"/>
      </p:ext>
    </p:extLs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5-23T09:23:35.063">
    <p:pos x="958" y="85"/>
    <p:text>We can keep the slide in the PowerPoint but we can skip presenting during the presentation of the module (due to time constraints)</p:text>
    <p:extLst>
      <p:ext uri="{C676402C-5697-4E1C-873F-D02D1690AC5C}">
        <p15:threadingInfo timeZoneBias="0"/>
      </p:ext>
      <p:ext uri="http://customooxmlschemas.google.com/">
        <go:slidesCustomData xmlns:go="http://customooxmlschemas.google.com/" commentPostId="AAABOj_LXdg"/>
      </p:ext>
    </p:extLs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4-05-23T09:24:47.055">
    <p:pos x="203" y="151"/>
    <p:text>We can keep the slide in the PowerPoint but we can skip presenting during the presentation of the module (due to time constraints)</p:text>
    <p:extLst>
      <p:ext uri="{C676402C-5697-4E1C-873F-D02D1690AC5C}">
        <p15:threadingInfo timeZoneBias="0"/>
      </p:ext>
      <p:ext uri="http://customooxmlschemas.google.com/">
        <go:slidesCustomData xmlns:go="http://customooxmlschemas.google.com/" commentPostId="AAABOj_LXdk"/>
      </p:ext>
    </p:extLs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4-05-23T09:25:05.474">
    <p:pos x="203" y="151"/>
    <p:text>We can keep the slide in the PowerPoint but we can skip presenting during the presentation of the module (due to time constraints)</p:text>
    <p:extLst>
      <p:ext uri="{C676402C-5697-4E1C-873F-D02D1690AC5C}">
        <p15:threadingInfo timeZoneBias="0"/>
      </p:ext>
      <p:ext uri="http://customooxmlschemas.google.com/">
        <go:slidesCustomData xmlns:go="http://customooxmlschemas.google.com/" commentPostId="AAABOj_LXdo"/>
      </p:ext>
    </p:extLs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4-05-23T09:25:28.873">
    <p:pos x="979" y="109"/>
    <p:text>We can keep the slide in the PowerPoint but we can skip presenting during the presentation of the module (due to time constraints)</p:text>
    <p:extLst>
      <p:ext uri="{C676402C-5697-4E1C-873F-D02D1690AC5C}">
        <p15:threadingInfo timeZoneBias="0"/>
      </p:ext>
      <p:ext uri="http://customooxmlschemas.google.com/">
        <go:slidesCustomData xmlns:go="http://customooxmlschemas.google.com/" commentPostId="AAABOj_LXds"/>
      </p:ext>
    </p:extLs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4-05-23T09:28:00.030">
    <p:pos x="628" y="109"/>
    <p:text>Give 20 minutes. We will keep the title exercise 10 as it is in Canvas, although it is inconsistent with the exercise numbering in the presentation. However, we believe that this exercise must be before the tabular data.</p:text>
    <p:extLst>
      <p:ext uri="{C676402C-5697-4E1C-873F-D02D1690AC5C}">
        <p15:threadingInfo timeZoneBias="0"/>
      </p:ext>
      <p:ext uri="http://customooxmlschemas.google.com/">
        <go:slidesCustomData xmlns:go="http://customooxmlschemas.google.com/" commentPostId="AAABN5woJpU"/>
      </p:ext>
    </p:extLs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4-05-23T09:25:48.110">
    <p:pos x="979" y="109"/>
    <p:text>We can keep the slide in the PowerPoint but we can skip presenting during the presentation of the module (due to time constraints)</p:text>
    <p:extLst>
      <p:ext uri="{C676402C-5697-4E1C-873F-D02D1690AC5C}">
        <p15:threadingInfo timeZoneBias="0"/>
      </p:ext>
      <p:ext uri="http://customooxmlschemas.google.com/">
        <go:slidesCustomData xmlns:go="http://customooxmlschemas.google.com/" commentPostId="AAABOlDM_S0"/>
      </p:ext>
    </p:extLs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4-05-23T09:28:23.162">
    <p:pos x="722" y="109"/>
    <p:text>15 minutes to do this exercise</p:text>
    <p:extLst>
      <p:ext uri="{C676402C-5697-4E1C-873F-D02D1690AC5C}">
        <p15:threadingInfo timeZoneBias="0"/>
      </p:ext>
      <p:ext uri="http://customooxmlschemas.google.com/">
        <go:slidesCustomData xmlns:go="http://customooxmlschemas.google.com/" commentPostId="AAABN5woJpY"/>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5-23T09:31:03.347">
    <p:pos x="237" y="806"/>
    <p:text>Regarding the exercises apart from exercise 9, 10 (see the dedicated time to these exercises) the presenter will decide how much time will provide to the participants (5-10 minutes ?)</p:text>
    <p:extLst>
      <p:ext uri="{C676402C-5697-4E1C-873F-D02D1690AC5C}">
        <p15:threadingInfo timeZoneBias="0"/>
      </p:ext>
      <p:ext uri="http://customooxmlschemas.google.com/">
        <go:slidesCustomData xmlns:go="http://customooxmlschemas.google.com/" commentPostId="AAABOlDM_S4"/>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5-23T09:10:25.644">
    <p:pos x="958" y="85"/>
    <p:text>We can keep the slide in the PowerPoint but we can skip presenting during the presentation of the module.</p:text>
    <p:extLst>
      <p:ext uri="{C676402C-5697-4E1C-873F-D02D1690AC5C}">
        <p15:threadingInfo timeZoneBias="0"/>
      </p:ext>
      <p:ext uri="http://customooxmlschemas.google.com/">
        <go:slidesCustomData xmlns:go="http://customooxmlschemas.google.com/" commentPostId="AAABOj_LXdU"/>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8-30T10:00:19.360">
    <p:pos x="958" y="85"/>
    <p:text>find an appropriate picture</p:text>
    <p:extLst>
      <p:ext uri="{C676402C-5697-4E1C-873F-D02D1690AC5C}">
        <p15:threadingInfo timeZoneBias="0"/>
      </p:ext>
      <p:ext uri="http://customooxmlschemas.google.com/">
        <go:slidesCustomData xmlns:go="http://customooxmlschemas.google.com/" commentPostId="AAABUmOmeqw"/>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5-23T09:12:47.334">
    <p:pos x="262" y="466"/>
    <p:text>During the presentation of this slide, one can point out some of the information included in the boxes. Do not analyze all the content due to time constraints.</p:text>
    <p:extLst>
      <p:ext uri="{C676402C-5697-4E1C-873F-D02D1690AC5C}">
        <p15:threadingInfo timeZoneBias="0"/>
      </p:ext>
      <p:ext uri="http://customooxmlschemas.google.com/">
        <go:slidesCustomData xmlns:go="http://customooxmlschemas.google.com/" commentPostId="AAABN5gfybw"/>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5-23T09:14:40.657">
    <p:pos x="979" y="109"/>
    <p:text>Keep the slide but mention some things of the slide quickly (due to time constraints)</p:text>
    <p:extLst>
      <p:ext uri="{C676402C-5697-4E1C-873F-D02D1690AC5C}">
        <p15:threadingInfo timeZoneBias="0"/>
      </p:ext>
      <p:ext uri="http://customooxmlschemas.google.com/">
        <go:slidesCustomData xmlns:go="http://customooxmlschemas.google.com/" commentPostId="AAABN5gfyb0"/>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5-23T09:15:03.701">
    <p:pos x="6000" y="0"/>
    <p:text>Present the next slide</p:text>
    <p:extLst>
      <p:ext uri="{C676402C-5697-4E1C-873F-D02D1690AC5C}">
        <p15:threadingInfo timeZoneBias="0"/>
      </p:ext>
      <p:ext uri="http://customooxmlschemas.google.com/">
        <go:slidesCustomData xmlns:go="http://customooxmlschemas.google.com/" commentPostId="AAABOj_LXdY"/>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5-22T12:50:05.034">
    <p:pos x="979" y="109"/>
    <p:text>mention about human and machine readability</p:text>
    <p:extLst>
      <p:ext uri="{C676402C-5697-4E1C-873F-D02D1690AC5C}">
        <p15:threadingInfo timeZoneBias="0"/>
      </p:ext>
      <p:ext uri="http://customooxmlschemas.google.com/">
        <go:slidesCustomData xmlns:go="http://customooxmlschemas.google.com/" commentPostId="AAABN5gfyb4"/>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5-23T09:22:57.647">
    <p:pos x="979" y="109"/>
    <p:text>We can keep the slide in the PowerPoint but we can skip presenting during the presentation of the module (due to time constraints)</p:text>
    <p:extLst>
      <p:ext uri="{C676402C-5697-4E1C-873F-D02D1690AC5C}">
        <p15:threadingInfo timeZoneBias="0"/>
      </p:ext>
      <p:ext uri="http://customooxmlschemas.google.com/">
        <go:slidesCustomData xmlns:go="http://customooxmlschemas.google.com/" commentPostId="AAABOj_LXdc"/>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 name="Google Shape;5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848ee71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12848ee71a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b4ae02c9c_1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2cb4ae02c9c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highlight>
                <a:srgbClr val="D7FF3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dc178f6a6e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2dc178f6a6e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highlight>
                <a:srgbClr val="D7FF3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cd9360ffda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2cd9360ffda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highlight>
                <a:srgbClr val="D7FF3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cb4ae02c9c_1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2cb4ae02c9c_1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cc4443e03a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2cc4443e03a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cd29018e70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cd29018e7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cb4ae02c9c_1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2cb4ae02c9c_1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highlight>
                <a:srgbClr val="D7FF3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 name="Google Shape;376;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3" name="Google Shape;383;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dc178f6a6e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2dc178f6a6e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highlight>
                <a:srgbClr val="D7FF3F"/>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14" name="Google Shape;414;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highlight>
                <a:srgbClr val="D7FF3F"/>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cb4ae02c9c_1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2cb4ae02c9c_1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highlight>
                <a:srgbClr val="D7FF3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cc4443e03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2cc4443e03a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cc4443e03a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cc4443e03a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dc178f6a6e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g2dc178f6a6e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f6a055035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f6a055035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without our host unis" type="title">
  <p:cSld name="TITLE">
    <p:spTree>
      <p:nvGrpSpPr>
        <p:cNvPr id="8" name="Shape 8"/>
        <p:cNvGrpSpPr/>
        <p:nvPr/>
      </p:nvGrpSpPr>
      <p:grpSpPr>
        <a:xfrm>
          <a:off x="0" y="0"/>
          <a:ext cx="0" cy="0"/>
          <a:chOff x="0" y="0"/>
          <a:chExt cx="0" cy="0"/>
        </a:xfrm>
      </p:grpSpPr>
      <p:sp>
        <p:nvSpPr>
          <p:cNvPr id="9" name="Google Shape;9;g2f6a0550352_0_156"/>
          <p:cNvSpPr txBox="1"/>
          <p:nvPr>
            <p:ph type="ctrTitle"/>
          </p:nvPr>
        </p:nvSpPr>
        <p:spPr>
          <a:xfrm>
            <a:off x="1143000" y="1200150"/>
            <a:ext cx="6858000" cy="1432500"/>
          </a:xfrm>
          <a:prstGeom prst="rect">
            <a:avLst/>
          </a:prstGeom>
          <a:noFill/>
          <a:ln>
            <a:noFill/>
          </a:ln>
        </p:spPr>
        <p:txBody>
          <a:bodyPr anchorCtr="0" anchor="b" bIns="25700" lIns="51425" spcFirstLastPara="1" rIns="51425" wrap="square" tIns="25700">
            <a:normAutofit/>
          </a:bodyPr>
          <a:lstStyle>
            <a:lvl1pPr lvl="0" algn="ctr">
              <a:lnSpc>
                <a:spcPct val="90000"/>
              </a:lnSpc>
              <a:spcBef>
                <a:spcPts val="0"/>
              </a:spcBef>
              <a:spcAft>
                <a:spcPts val="0"/>
              </a:spcAft>
              <a:buClr>
                <a:srgbClr val="171616"/>
              </a:buClr>
              <a:buSzPts val="2300"/>
              <a:buFont typeface="Arial"/>
              <a:buNone/>
              <a:defRPr sz="3000"/>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10" name="Google Shape;10;g2f6a0550352_0_156"/>
          <p:cNvSpPr txBox="1"/>
          <p:nvPr>
            <p:ph idx="1" type="subTitle"/>
          </p:nvPr>
        </p:nvSpPr>
        <p:spPr>
          <a:xfrm>
            <a:off x="1143000" y="2701529"/>
            <a:ext cx="6858000" cy="1241700"/>
          </a:xfrm>
          <a:prstGeom prst="rect">
            <a:avLst/>
          </a:prstGeom>
          <a:noFill/>
          <a:ln>
            <a:noFill/>
          </a:ln>
        </p:spPr>
        <p:txBody>
          <a:bodyPr anchorCtr="0" anchor="t" bIns="25700" lIns="51425" spcFirstLastPara="1" rIns="51425" wrap="square" tIns="25700">
            <a:normAutofit/>
          </a:bodyPr>
          <a:lstStyle>
            <a:lvl1pPr lvl="0" algn="ctr">
              <a:lnSpc>
                <a:spcPct val="90000"/>
              </a:lnSpc>
              <a:spcBef>
                <a:spcPts val="800"/>
              </a:spcBef>
              <a:spcAft>
                <a:spcPts val="0"/>
              </a:spcAft>
              <a:buClr>
                <a:srgbClr val="757070"/>
              </a:buClr>
              <a:buSzPts val="1400"/>
              <a:buNone/>
              <a:defRPr sz="1800">
                <a:solidFill>
                  <a:srgbClr val="757070"/>
                </a:solidFill>
              </a:defRPr>
            </a:lvl1pPr>
            <a:lvl2pPr lvl="1" algn="ctr">
              <a:lnSpc>
                <a:spcPct val="90000"/>
              </a:lnSpc>
              <a:spcBef>
                <a:spcPts val="400"/>
              </a:spcBef>
              <a:spcAft>
                <a:spcPts val="0"/>
              </a:spcAft>
              <a:buClr>
                <a:srgbClr val="171616"/>
              </a:buClr>
              <a:buSzPts val="1100"/>
              <a:buNone/>
              <a:defRPr sz="1500"/>
            </a:lvl2pPr>
            <a:lvl3pPr lvl="2" algn="ctr">
              <a:lnSpc>
                <a:spcPct val="90000"/>
              </a:lnSpc>
              <a:spcBef>
                <a:spcPts val="400"/>
              </a:spcBef>
              <a:spcAft>
                <a:spcPts val="0"/>
              </a:spcAft>
              <a:buClr>
                <a:srgbClr val="171616"/>
              </a:buClr>
              <a:buSzPts val="1100"/>
              <a:buNone/>
              <a:defRPr sz="1400"/>
            </a:lvl3pPr>
            <a:lvl4pPr lvl="3" algn="ctr">
              <a:lnSpc>
                <a:spcPct val="90000"/>
              </a:lnSpc>
              <a:spcBef>
                <a:spcPts val="400"/>
              </a:spcBef>
              <a:spcAft>
                <a:spcPts val="0"/>
              </a:spcAft>
              <a:buClr>
                <a:srgbClr val="171616"/>
              </a:buClr>
              <a:buSzPts val="900"/>
              <a:buNone/>
              <a:defRPr sz="1200"/>
            </a:lvl4pPr>
            <a:lvl5pPr lvl="4" algn="ctr">
              <a:lnSpc>
                <a:spcPct val="90000"/>
              </a:lnSpc>
              <a:spcBef>
                <a:spcPts val="400"/>
              </a:spcBef>
              <a:spcAft>
                <a:spcPts val="0"/>
              </a:spcAft>
              <a:buClr>
                <a:srgbClr val="171616"/>
              </a:buClr>
              <a:buSzPts val="900"/>
              <a:buNone/>
              <a:defRPr sz="1200"/>
            </a:lvl5pPr>
            <a:lvl6pPr lvl="5" algn="ctr">
              <a:lnSpc>
                <a:spcPct val="90000"/>
              </a:lnSpc>
              <a:spcBef>
                <a:spcPts val="400"/>
              </a:spcBef>
              <a:spcAft>
                <a:spcPts val="0"/>
              </a:spcAft>
              <a:buClr>
                <a:schemeClr val="dk1"/>
              </a:buClr>
              <a:buSzPts val="900"/>
              <a:buNone/>
              <a:defRPr sz="1200"/>
            </a:lvl6pPr>
            <a:lvl7pPr lvl="6" algn="ctr">
              <a:lnSpc>
                <a:spcPct val="90000"/>
              </a:lnSpc>
              <a:spcBef>
                <a:spcPts val="400"/>
              </a:spcBef>
              <a:spcAft>
                <a:spcPts val="0"/>
              </a:spcAft>
              <a:buClr>
                <a:schemeClr val="dk1"/>
              </a:buClr>
              <a:buSzPts val="900"/>
              <a:buNone/>
              <a:defRPr sz="1200"/>
            </a:lvl7pPr>
            <a:lvl8pPr lvl="7" algn="ctr">
              <a:lnSpc>
                <a:spcPct val="90000"/>
              </a:lnSpc>
              <a:spcBef>
                <a:spcPts val="400"/>
              </a:spcBef>
              <a:spcAft>
                <a:spcPts val="0"/>
              </a:spcAft>
              <a:buClr>
                <a:schemeClr val="dk1"/>
              </a:buClr>
              <a:buSzPts val="900"/>
              <a:buNone/>
              <a:defRPr sz="1200"/>
            </a:lvl8pPr>
            <a:lvl9pPr lvl="8" algn="ctr">
              <a:lnSpc>
                <a:spcPct val="90000"/>
              </a:lnSpc>
              <a:spcBef>
                <a:spcPts val="400"/>
              </a:spcBef>
              <a:spcAft>
                <a:spcPts val="0"/>
              </a:spcAft>
              <a:buClr>
                <a:schemeClr val="dk1"/>
              </a:buClr>
              <a:buSzPts val="900"/>
              <a:buNone/>
              <a:defRPr sz="1200"/>
            </a:lvl9pPr>
          </a:lstStyle>
          <a:p/>
        </p:txBody>
      </p:sp>
      <p:pic>
        <p:nvPicPr>
          <p:cNvPr descr="A close up of a logo&#10;&#10;Description automatically generated" id="11" name="Google Shape;11;g2f6a0550352_0_156"/>
          <p:cNvPicPr preferRelativeResize="0"/>
          <p:nvPr/>
        </p:nvPicPr>
        <p:blipFill rotWithShape="1">
          <a:blip r:embed="rId2">
            <a:alphaModFix/>
          </a:blip>
          <a:srcRect b="0" l="0" r="0" t="0"/>
          <a:stretch/>
        </p:blipFill>
        <p:spPr>
          <a:xfrm>
            <a:off x="6134576" y="128462"/>
            <a:ext cx="2704148" cy="587570"/>
          </a:xfrm>
          <a:prstGeom prst="rect">
            <a:avLst/>
          </a:prstGeom>
          <a:noFill/>
          <a:ln>
            <a:noFill/>
          </a:ln>
        </p:spPr>
      </p:pic>
      <p:cxnSp>
        <p:nvCxnSpPr>
          <p:cNvPr id="12" name="Google Shape;12;g2f6a0550352_0_156"/>
          <p:cNvCxnSpPr/>
          <p:nvPr/>
        </p:nvCxnSpPr>
        <p:spPr>
          <a:xfrm rot="10800000">
            <a:off x="0" y="5108777"/>
            <a:ext cx="9144000" cy="0"/>
          </a:xfrm>
          <a:prstGeom prst="straightConnector1">
            <a:avLst/>
          </a:prstGeom>
          <a:noFill/>
          <a:ln cap="flat" cmpd="sng" w="101600">
            <a:solidFill>
              <a:schemeClr val="accent1"/>
            </a:solidFill>
            <a:prstDash val="solid"/>
            <a:miter lim="800000"/>
            <a:headEnd len="sm" w="sm" type="none"/>
            <a:tailEnd len="sm" w="sm" type="none"/>
          </a:ln>
        </p:spPr>
      </p:cxnSp>
      <p:pic>
        <p:nvPicPr>
          <p:cNvPr id="13" name="Google Shape;13;g2f6a0550352_0_156"/>
          <p:cNvPicPr preferRelativeResize="0"/>
          <p:nvPr/>
        </p:nvPicPr>
        <p:blipFill rotWithShape="1">
          <a:blip r:embed="rId3">
            <a:alphaModFix/>
          </a:blip>
          <a:srcRect b="0" l="0" r="0" t="0"/>
          <a:stretch/>
        </p:blipFill>
        <p:spPr>
          <a:xfrm>
            <a:off x="145472" y="128462"/>
            <a:ext cx="1414611" cy="75485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_no bulletpoints">
  <p:cSld name="1_One column_no bulletpoints">
    <p:spTree>
      <p:nvGrpSpPr>
        <p:cNvPr id="14" name="Shape 14"/>
        <p:cNvGrpSpPr/>
        <p:nvPr/>
      </p:nvGrpSpPr>
      <p:grpSpPr>
        <a:xfrm>
          <a:off x="0" y="0"/>
          <a:ext cx="0" cy="0"/>
          <a:chOff x="0" y="0"/>
          <a:chExt cx="0" cy="0"/>
        </a:xfrm>
      </p:grpSpPr>
      <p:sp>
        <p:nvSpPr>
          <p:cNvPr id="15" name="Google Shape;15;g2f6a0550352_0_162"/>
          <p:cNvSpPr txBox="1"/>
          <p:nvPr>
            <p:ph type="title"/>
          </p:nvPr>
        </p:nvSpPr>
        <p:spPr>
          <a:xfrm>
            <a:off x="323407" y="240992"/>
            <a:ext cx="8497200" cy="409500"/>
          </a:xfrm>
          <a:prstGeom prst="rect">
            <a:avLst/>
          </a:prstGeom>
          <a:noFill/>
          <a:ln>
            <a:noFill/>
          </a:ln>
        </p:spPr>
        <p:txBody>
          <a:bodyPr anchorCtr="0" anchor="ctr" bIns="26325" lIns="51425" spcFirstLastPara="1" rIns="51425" wrap="square" tIns="25700">
            <a:normAutofit/>
          </a:bodyPr>
          <a:lstStyle>
            <a:lvl1pPr lvl="0" algn="ctr">
              <a:lnSpc>
                <a:spcPct val="90000"/>
              </a:lnSpc>
              <a:spcBef>
                <a:spcPts val="0"/>
              </a:spcBef>
              <a:spcAft>
                <a:spcPts val="0"/>
              </a:spcAft>
              <a:buClr>
                <a:srgbClr val="171616"/>
              </a:buClr>
              <a:buSzPts val="2300"/>
              <a:buFont typeface="Arial"/>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pic>
        <p:nvPicPr>
          <p:cNvPr descr="A picture containing light&#10;&#10;Description automatically generated" id="16" name="Google Shape;16;g2f6a0550352_0_162"/>
          <p:cNvPicPr preferRelativeResize="0"/>
          <p:nvPr/>
        </p:nvPicPr>
        <p:blipFill rotWithShape="1">
          <a:blip r:embed="rId2">
            <a:alphaModFix/>
          </a:blip>
          <a:srcRect b="0" l="0" r="0" t="0"/>
          <a:stretch/>
        </p:blipFill>
        <p:spPr>
          <a:xfrm>
            <a:off x="8656317" y="4703614"/>
            <a:ext cx="379186" cy="358578"/>
          </a:xfrm>
          <a:prstGeom prst="rect">
            <a:avLst/>
          </a:prstGeom>
          <a:noFill/>
          <a:ln>
            <a:noFill/>
          </a:ln>
        </p:spPr>
      </p:pic>
      <p:cxnSp>
        <p:nvCxnSpPr>
          <p:cNvPr id="17" name="Google Shape;17;g2f6a0550352_0_162"/>
          <p:cNvCxnSpPr/>
          <p:nvPr/>
        </p:nvCxnSpPr>
        <p:spPr>
          <a:xfrm>
            <a:off x="323407" y="661361"/>
            <a:ext cx="8497200" cy="0"/>
          </a:xfrm>
          <a:prstGeom prst="straightConnector1">
            <a:avLst/>
          </a:prstGeom>
          <a:noFill/>
          <a:ln cap="flat" cmpd="sng" w="12700">
            <a:solidFill>
              <a:schemeClr val="accent1"/>
            </a:solidFill>
            <a:prstDash val="solid"/>
            <a:miter lim="800000"/>
            <a:headEnd len="sm" w="sm" type="none"/>
            <a:tailEnd len="sm" w="sm" type="none"/>
          </a:ln>
        </p:spPr>
      </p:cxnSp>
      <p:pic>
        <p:nvPicPr>
          <p:cNvPr id="18" name="Google Shape;18;g2f6a0550352_0_162"/>
          <p:cNvPicPr preferRelativeResize="0"/>
          <p:nvPr/>
        </p:nvPicPr>
        <p:blipFill rotWithShape="1">
          <a:blip r:embed="rId3">
            <a:alphaModFix/>
          </a:blip>
          <a:srcRect b="0" l="0" r="0" t="0"/>
          <a:stretch/>
        </p:blipFill>
        <p:spPr>
          <a:xfrm>
            <a:off x="108497" y="4703613"/>
            <a:ext cx="972281" cy="358579"/>
          </a:xfrm>
          <a:prstGeom prst="rect">
            <a:avLst/>
          </a:prstGeom>
          <a:noFill/>
          <a:ln>
            <a:noFill/>
          </a:ln>
        </p:spPr>
      </p:pic>
      <p:sp>
        <p:nvSpPr>
          <p:cNvPr id="19" name="Google Shape;19;g2f6a0550352_0_162"/>
          <p:cNvSpPr txBox="1"/>
          <p:nvPr>
            <p:ph idx="1" type="body"/>
          </p:nvPr>
        </p:nvSpPr>
        <p:spPr>
          <a:xfrm>
            <a:off x="323407" y="879614"/>
            <a:ext cx="8497200" cy="3510000"/>
          </a:xfrm>
          <a:prstGeom prst="rect">
            <a:avLst/>
          </a:prstGeom>
          <a:noFill/>
          <a:ln>
            <a:noFill/>
          </a:ln>
        </p:spPr>
        <p:txBody>
          <a:bodyPr anchorCtr="0" anchor="t" bIns="25700" lIns="51425" spcFirstLastPara="1" rIns="51425" wrap="square" tIns="25700">
            <a:normAutofit/>
          </a:bodyPr>
          <a:lstStyle>
            <a:lvl1pPr indent="-228600" lvl="0" marL="457200" algn="l">
              <a:lnSpc>
                <a:spcPct val="90000"/>
              </a:lnSpc>
              <a:spcBef>
                <a:spcPts val="800"/>
              </a:spcBef>
              <a:spcAft>
                <a:spcPts val="0"/>
              </a:spcAft>
              <a:buClr>
                <a:srgbClr val="171616"/>
              </a:buClr>
              <a:buSzPts val="1100"/>
              <a:buNone/>
              <a:defRPr sz="1500"/>
            </a:lvl1pPr>
            <a:lvl2pPr indent="-228600" lvl="1" marL="914400" algn="l">
              <a:lnSpc>
                <a:spcPct val="90000"/>
              </a:lnSpc>
              <a:spcBef>
                <a:spcPts val="400"/>
              </a:spcBef>
              <a:spcAft>
                <a:spcPts val="0"/>
              </a:spcAft>
              <a:buClr>
                <a:srgbClr val="171616"/>
              </a:buClr>
              <a:buSzPts val="900"/>
              <a:buNone/>
              <a:defRPr/>
            </a:lvl2pPr>
            <a:lvl3pPr indent="-228600" lvl="2" marL="1371600" algn="l">
              <a:lnSpc>
                <a:spcPct val="90000"/>
              </a:lnSpc>
              <a:spcBef>
                <a:spcPts val="400"/>
              </a:spcBef>
              <a:spcAft>
                <a:spcPts val="0"/>
              </a:spcAft>
              <a:buClr>
                <a:srgbClr val="171616"/>
              </a:buClr>
              <a:buSzPts val="800"/>
              <a:buNone/>
              <a:defRPr/>
            </a:lvl3pPr>
            <a:lvl4pPr indent="-228600" lvl="3" marL="1828800" algn="l">
              <a:lnSpc>
                <a:spcPct val="90000"/>
              </a:lnSpc>
              <a:spcBef>
                <a:spcPts val="400"/>
              </a:spcBef>
              <a:spcAft>
                <a:spcPts val="0"/>
              </a:spcAft>
              <a:buClr>
                <a:srgbClr val="171616"/>
              </a:buClr>
              <a:buSzPts val="800"/>
              <a:buNone/>
              <a:defRPr/>
            </a:lvl4pPr>
            <a:lvl5pPr indent="-228600" lvl="4" marL="2286000" algn="l">
              <a:lnSpc>
                <a:spcPct val="90000"/>
              </a:lnSpc>
              <a:spcBef>
                <a:spcPts val="400"/>
              </a:spcBef>
              <a:spcAft>
                <a:spcPts val="0"/>
              </a:spcAft>
              <a:buClr>
                <a:srgbClr val="171616"/>
              </a:buClr>
              <a:buSzPts val="800"/>
              <a:buNone/>
              <a:defRPr/>
            </a:lvl5pPr>
            <a:lvl6pPr indent="-298450" lvl="5" marL="2743200" algn="l">
              <a:lnSpc>
                <a:spcPct val="90000"/>
              </a:lnSpc>
              <a:spcBef>
                <a:spcPts val="400"/>
              </a:spcBef>
              <a:spcAft>
                <a:spcPts val="0"/>
              </a:spcAft>
              <a:buClr>
                <a:schemeClr val="dk1"/>
              </a:buClr>
              <a:buSzPts val="1100"/>
              <a:buChar char="•"/>
              <a:defRPr/>
            </a:lvl6pPr>
            <a:lvl7pPr indent="-298450" lvl="6" marL="3200400" algn="l">
              <a:lnSpc>
                <a:spcPct val="90000"/>
              </a:lnSpc>
              <a:spcBef>
                <a:spcPts val="400"/>
              </a:spcBef>
              <a:spcAft>
                <a:spcPts val="0"/>
              </a:spcAft>
              <a:buClr>
                <a:schemeClr val="dk1"/>
              </a:buClr>
              <a:buSzPts val="1100"/>
              <a:buChar char="•"/>
              <a:defRPr/>
            </a:lvl7pPr>
            <a:lvl8pPr indent="-298450" lvl="7" marL="3657600" algn="l">
              <a:lnSpc>
                <a:spcPct val="90000"/>
              </a:lnSpc>
              <a:spcBef>
                <a:spcPts val="400"/>
              </a:spcBef>
              <a:spcAft>
                <a:spcPts val="0"/>
              </a:spcAft>
              <a:buClr>
                <a:schemeClr val="dk1"/>
              </a:buClr>
              <a:buSzPts val="1100"/>
              <a:buChar char="•"/>
              <a:defRPr/>
            </a:lvl8pPr>
            <a:lvl9pPr indent="-298450" lvl="8" marL="4114800" algn="l">
              <a:lnSpc>
                <a:spcPct val="90000"/>
              </a:lnSpc>
              <a:spcBef>
                <a:spcPts val="400"/>
              </a:spcBef>
              <a:spcAft>
                <a:spcPts val="0"/>
              </a:spcAft>
              <a:buClr>
                <a:schemeClr val="dk1"/>
              </a:buClr>
              <a:buSzPts val="11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_no bulletpoints">
  <p:cSld name="Two columns">
    <p:spTree>
      <p:nvGrpSpPr>
        <p:cNvPr id="20" name="Shape 20"/>
        <p:cNvGrpSpPr/>
        <p:nvPr/>
      </p:nvGrpSpPr>
      <p:grpSpPr>
        <a:xfrm>
          <a:off x="0" y="0"/>
          <a:ext cx="0" cy="0"/>
          <a:chOff x="0" y="0"/>
          <a:chExt cx="0" cy="0"/>
        </a:xfrm>
      </p:grpSpPr>
      <p:sp>
        <p:nvSpPr>
          <p:cNvPr id="21" name="Google Shape;21;g2f6a0550352_0_168"/>
          <p:cNvSpPr txBox="1"/>
          <p:nvPr>
            <p:ph type="title"/>
          </p:nvPr>
        </p:nvSpPr>
        <p:spPr>
          <a:xfrm>
            <a:off x="323407" y="240992"/>
            <a:ext cx="8497200" cy="409500"/>
          </a:xfrm>
          <a:prstGeom prst="rect">
            <a:avLst/>
          </a:prstGeom>
          <a:noFill/>
          <a:ln>
            <a:noFill/>
          </a:ln>
        </p:spPr>
        <p:txBody>
          <a:bodyPr anchorCtr="0" anchor="ctr" bIns="26325" lIns="51425" spcFirstLastPara="1" rIns="51425" wrap="square" tIns="25700">
            <a:normAutofit/>
          </a:bodyPr>
          <a:lstStyle>
            <a:lvl1pPr lvl="0" algn="ctr">
              <a:lnSpc>
                <a:spcPct val="90000"/>
              </a:lnSpc>
              <a:spcBef>
                <a:spcPts val="0"/>
              </a:spcBef>
              <a:spcAft>
                <a:spcPts val="0"/>
              </a:spcAft>
              <a:buClr>
                <a:srgbClr val="171616"/>
              </a:buClr>
              <a:buSzPts val="2300"/>
              <a:buFont typeface="Arial"/>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pic>
        <p:nvPicPr>
          <p:cNvPr descr="A picture containing light&#10;&#10;Description automatically generated" id="22" name="Google Shape;22;g2f6a0550352_0_168"/>
          <p:cNvPicPr preferRelativeResize="0"/>
          <p:nvPr/>
        </p:nvPicPr>
        <p:blipFill rotWithShape="1">
          <a:blip r:embed="rId2">
            <a:alphaModFix/>
          </a:blip>
          <a:srcRect b="0" l="0" r="0" t="0"/>
          <a:stretch/>
        </p:blipFill>
        <p:spPr>
          <a:xfrm>
            <a:off x="8656317" y="4703614"/>
            <a:ext cx="379186" cy="358578"/>
          </a:xfrm>
          <a:prstGeom prst="rect">
            <a:avLst/>
          </a:prstGeom>
          <a:noFill/>
          <a:ln>
            <a:noFill/>
          </a:ln>
        </p:spPr>
      </p:pic>
      <p:cxnSp>
        <p:nvCxnSpPr>
          <p:cNvPr id="23" name="Google Shape;23;g2f6a0550352_0_168"/>
          <p:cNvCxnSpPr/>
          <p:nvPr/>
        </p:nvCxnSpPr>
        <p:spPr>
          <a:xfrm>
            <a:off x="323407" y="661361"/>
            <a:ext cx="8497200" cy="0"/>
          </a:xfrm>
          <a:prstGeom prst="straightConnector1">
            <a:avLst/>
          </a:prstGeom>
          <a:noFill/>
          <a:ln cap="flat" cmpd="sng" w="12700">
            <a:solidFill>
              <a:schemeClr val="accent1"/>
            </a:solidFill>
            <a:prstDash val="solid"/>
            <a:miter lim="800000"/>
            <a:headEnd len="sm" w="sm" type="none"/>
            <a:tailEnd len="sm" w="sm" type="none"/>
          </a:ln>
        </p:spPr>
      </p:cxnSp>
      <p:pic>
        <p:nvPicPr>
          <p:cNvPr id="24" name="Google Shape;24;g2f6a0550352_0_168"/>
          <p:cNvPicPr preferRelativeResize="0"/>
          <p:nvPr/>
        </p:nvPicPr>
        <p:blipFill rotWithShape="1">
          <a:blip r:embed="rId3">
            <a:alphaModFix/>
          </a:blip>
          <a:srcRect b="0" l="0" r="0" t="0"/>
          <a:stretch/>
        </p:blipFill>
        <p:spPr>
          <a:xfrm>
            <a:off x="108497" y="4703613"/>
            <a:ext cx="972281" cy="358579"/>
          </a:xfrm>
          <a:prstGeom prst="rect">
            <a:avLst/>
          </a:prstGeom>
          <a:noFill/>
          <a:ln>
            <a:noFill/>
          </a:ln>
        </p:spPr>
      </p:pic>
      <p:sp>
        <p:nvSpPr>
          <p:cNvPr id="25" name="Google Shape;25;g2f6a0550352_0_168"/>
          <p:cNvSpPr txBox="1"/>
          <p:nvPr>
            <p:ph idx="1" type="body"/>
          </p:nvPr>
        </p:nvSpPr>
        <p:spPr>
          <a:xfrm>
            <a:off x="628650" y="1115102"/>
            <a:ext cx="3886200" cy="3517500"/>
          </a:xfrm>
          <a:prstGeom prst="rect">
            <a:avLst/>
          </a:prstGeom>
          <a:noFill/>
          <a:ln>
            <a:noFill/>
          </a:ln>
        </p:spPr>
        <p:txBody>
          <a:bodyPr anchorCtr="0" anchor="t" bIns="25700" lIns="51425" spcFirstLastPara="1" rIns="51425" wrap="square" tIns="25700">
            <a:normAutofit/>
          </a:bodyPr>
          <a:lstStyle>
            <a:lvl1pPr indent="-298450" lvl="0" marL="457200" algn="l">
              <a:lnSpc>
                <a:spcPct val="90000"/>
              </a:lnSpc>
              <a:spcBef>
                <a:spcPts val="600"/>
              </a:spcBef>
              <a:spcAft>
                <a:spcPts val="0"/>
              </a:spcAft>
              <a:buSzPts val="1100"/>
              <a:buChar char="•"/>
              <a:defRPr/>
            </a:lvl1pPr>
            <a:lvl2pPr indent="-285750" lvl="1" marL="914400" algn="l">
              <a:lnSpc>
                <a:spcPct val="90000"/>
              </a:lnSpc>
              <a:spcBef>
                <a:spcPts val="300"/>
              </a:spcBef>
              <a:spcAft>
                <a:spcPts val="0"/>
              </a:spcAft>
              <a:buSzPts val="900"/>
              <a:buChar char="•"/>
              <a:defRPr/>
            </a:lvl2pPr>
            <a:lvl3pPr indent="-279400" lvl="2" marL="1371600" algn="l">
              <a:lnSpc>
                <a:spcPct val="90000"/>
              </a:lnSpc>
              <a:spcBef>
                <a:spcPts val="300"/>
              </a:spcBef>
              <a:spcAft>
                <a:spcPts val="0"/>
              </a:spcAft>
              <a:buSzPts val="800"/>
              <a:buChar char="•"/>
              <a:defRPr/>
            </a:lvl3pPr>
            <a:lvl4pPr indent="-279400" lvl="3" marL="1828800" algn="l">
              <a:lnSpc>
                <a:spcPct val="90000"/>
              </a:lnSpc>
              <a:spcBef>
                <a:spcPts val="300"/>
              </a:spcBef>
              <a:spcAft>
                <a:spcPts val="0"/>
              </a:spcAft>
              <a:buSzPts val="800"/>
              <a:buChar char="•"/>
              <a:defRPr/>
            </a:lvl4pPr>
            <a:lvl5pPr indent="-279400" lvl="4" marL="2286000" algn="l">
              <a:lnSpc>
                <a:spcPct val="90000"/>
              </a:lnSpc>
              <a:spcBef>
                <a:spcPts val="300"/>
              </a:spcBef>
              <a:spcAft>
                <a:spcPts val="0"/>
              </a:spcAft>
              <a:buSzPts val="800"/>
              <a:buChar char="•"/>
              <a:defRPr/>
            </a:lvl5pPr>
            <a:lvl6pPr indent="-298450" lvl="5" marL="2743200" algn="l">
              <a:lnSpc>
                <a:spcPct val="90000"/>
              </a:lnSpc>
              <a:spcBef>
                <a:spcPts val="300"/>
              </a:spcBef>
              <a:spcAft>
                <a:spcPts val="0"/>
              </a:spcAft>
              <a:buSzPts val="1100"/>
              <a:buChar char="•"/>
              <a:defRPr/>
            </a:lvl6pPr>
            <a:lvl7pPr indent="-298450" lvl="6" marL="3200400" algn="l">
              <a:lnSpc>
                <a:spcPct val="90000"/>
              </a:lnSpc>
              <a:spcBef>
                <a:spcPts val="300"/>
              </a:spcBef>
              <a:spcAft>
                <a:spcPts val="0"/>
              </a:spcAft>
              <a:buSzPts val="1100"/>
              <a:buChar char="•"/>
              <a:defRPr/>
            </a:lvl7pPr>
            <a:lvl8pPr indent="-298450" lvl="7" marL="3657600" algn="l">
              <a:lnSpc>
                <a:spcPct val="90000"/>
              </a:lnSpc>
              <a:spcBef>
                <a:spcPts val="300"/>
              </a:spcBef>
              <a:spcAft>
                <a:spcPts val="0"/>
              </a:spcAft>
              <a:buSzPts val="1100"/>
              <a:buChar char="•"/>
              <a:defRPr/>
            </a:lvl8pPr>
            <a:lvl9pPr indent="-298450" lvl="8" marL="4114800" algn="l">
              <a:lnSpc>
                <a:spcPct val="90000"/>
              </a:lnSpc>
              <a:spcBef>
                <a:spcPts val="300"/>
              </a:spcBef>
              <a:spcAft>
                <a:spcPts val="0"/>
              </a:spcAft>
              <a:buSzPts val="1100"/>
              <a:buChar char="•"/>
              <a:defRPr/>
            </a:lvl9pPr>
          </a:lstStyle>
          <a:p/>
        </p:txBody>
      </p:sp>
      <p:sp>
        <p:nvSpPr>
          <p:cNvPr id="26" name="Google Shape;26;g2f6a0550352_0_168"/>
          <p:cNvSpPr txBox="1"/>
          <p:nvPr>
            <p:ph idx="2" type="body"/>
          </p:nvPr>
        </p:nvSpPr>
        <p:spPr>
          <a:xfrm>
            <a:off x="4629150" y="1115102"/>
            <a:ext cx="3886200" cy="3517500"/>
          </a:xfrm>
          <a:prstGeom prst="rect">
            <a:avLst/>
          </a:prstGeom>
          <a:noFill/>
          <a:ln>
            <a:noFill/>
          </a:ln>
        </p:spPr>
        <p:txBody>
          <a:bodyPr anchorCtr="0" anchor="t" bIns="25700" lIns="51425" spcFirstLastPara="1" rIns="51425" wrap="square" tIns="25700">
            <a:normAutofit/>
          </a:bodyPr>
          <a:lstStyle>
            <a:lvl1pPr indent="-298450" lvl="0" marL="457200" algn="l">
              <a:lnSpc>
                <a:spcPct val="90000"/>
              </a:lnSpc>
              <a:spcBef>
                <a:spcPts val="600"/>
              </a:spcBef>
              <a:spcAft>
                <a:spcPts val="0"/>
              </a:spcAft>
              <a:buSzPts val="1100"/>
              <a:buChar char="•"/>
              <a:defRPr/>
            </a:lvl1pPr>
            <a:lvl2pPr indent="-285750" lvl="1" marL="914400" algn="l">
              <a:lnSpc>
                <a:spcPct val="90000"/>
              </a:lnSpc>
              <a:spcBef>
                <a:spcPts val="300"/>
              </a:spcBef>
              <a:spcAft>
                <a:spcPts val="0"/>
              </a:spcAft>
              <a:buSzPts val="900"/>
              <a:buChar char="•"/>
              <a:defRPr/>
            </a:lvl2pPr>
            <a:lvl3pPr indent="-279400" lvl="2" marL="1371600" algn="l">
              <a:lnSpc>
                <a:spcPct val="90000"/>
              </a:lnSpc>
              <a:spcBef>
                <a:spcPts val="300"/>
              </a:spcBef>
              <a:spcAft>
                <a:spcPts val="0"/>
              </a:spcAft>
              <a:buSzPts val="800"/>
              <a:buChar char="•"/>
              <a:defRPr/>
            </a:lvl3pPr>
            <a:lvl4pPr indent="-279400" lvl="3" marL="1828800" algn="l">
              <a:lnSpc>
                <a:spcPct val="90000"/>
              </a:lnSpc>
              <a:spcBef>
                <a:spcPts val="300"/>
              </a:spcBef>
              <a:spcAft>
                <a:spcPts val="0"/>
              </a:spcAft>
              <a:buSzPts val="800"/>
              <a:buChar char="•"/>
              <a:defRPr/>
            </a:lvl4pPr>
            <a:lvl5pPr indent="-279400" lvl="4" marL="2286000" algn="l">
              <a:lnSpc>
                <a:spcPct val="90000"/>
              </a:lnSpc>
              <a:spcBef>
                <a:spcPts val="300"/>
              </a:spcBef>
              <a:spcAft>
                <a:spcPts val="0"/>
              </a:spcAft>
              <a:buSzPts val="800"/>
              <a:buChar char="•"/>
              <a:defRPr/>
            </a:lvl5pPr>
            <a:lvl6pPr indent="-298450" lvl="5" marL="2743200" algn="l">
              <a:lnSpc>
                <a:spcPct val="90000"/>
              </a:lnSpc>
              <a:spcBef>
                <a:spcPts val="300"/>
              </a:spcBef>
              <a:spcAft>
                <a:spcPts val="0"/>
              </a:spcAft>
              <a:buSzPts val="1100"/>
              <a:buChar char="•"/>
              <a:defRPr/>
            </a:lvl6pPr>
            <a:lvl7pPr indent="-298450" lvl="6" marL="3200400" algn="l">
              <a:lnSpc>
                <a:spcPct val="90000"/>
              </a:lnSpc>
              <a:spcBef>
                <a:spcPts val="300"/>
              </a:spcBef>
              <a:spcAft>
                <a:spcPts val="0"/>
              </a:spcAft>
              <a:buSzPts val="1100"/>
              <a:buChar char="•"/>
              <a:defRPr/>
            </a:lvl7pPr>
            <a:lvl8pPr indent="-298450" lvl="7" marL="3657600" algn="l">
              <a:lnSpc>
                <a:spcPct val="90000"/>
              </a:lnSpc>
              <a:spcBef>
                <a:spcPts val="300"/>
              </a:spcBef>
              <a:spcAft>
                <a:spcPts val="0"/>
              </a:spcAft>
              <a:buSzPts val="1100"/>
              <a:buChar char="•"/>
              <a:defRPr/>
            </a:lvl8pPr>
            <a:lvl9pPr indent="-298450" lvl="8" marL="4114800" algn="l">
              <a:lnSpc>
                <a:spcPct val="90000"/>
              </a:lnSpc>
              <a:spcBef>
                <a:spcPts val="300"/>
              </a:spcBef>
              <a:spcAft>
                <a:spcPts val="0"/>
              </a:spcAft>
              <a:buSzPts val="11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_no bulletpoints">
  <p:cSld name="Three columns">
    <p:spTree>
      <p:nvGrpSpPr>
        <p:cNvPr id="27" name="Shape 27"/>
        <p:cNvGrpSpPr/>
        <p:nvPr/>
      </p:nvGrpSpPr>
      <p:grpSpPr>
        <a:xfrm>
          <a:off x="0" y="0"/>
          <a:ext cx="0" cy="0"/>
          <a:chOff x="0" y="0"/>
          <a:chExt cx="0" cy="0"/>
        </a:xfrm>
      </p:grpSpPr>
      <p:sp>
        <p:nvSpPr>
          <p:cNvPr id="28" name="Google Shape;28;g2f6a0550352_0_175"/>
          <p:cNvSpPr txBox="1"/>
          <p:nvPr>
            <p:ph type="title"/>
          </p:nvPr>
        </p:nvSpPr>
        <p:spPr>
          <a:xfrm>
            <a:off x="323407" y="240992"/>
            <a:ext cx="8497200" cy="409500"/>
          </a:xfrm>
          <a:prstGeom prst="rect">
            <a:avLst/>
          </a:prstGeom>
          <a:noFill/>
          <a:ln>
            <a:noFill/>
          </a:ln>
        </p:spPr>
        <p:txBody>
          <a:bodyPr anchorCtr="0" anchor="ctr" bIns="26325" lIns="51425" spcFirstLastPara="1" rIns="51425" wrap="square" tIns="25700">
            <a:normAutofit/>
          </a:bodyPr>
          <a:lstStyle>
            <a:lvl1pPr lvl="0" algn="ctr">
              <a:lnSpc>
                <a:spcPct val="90000"/>
              </a:lnSpc>
              <a:spcBef>
                <a:spcPts val="0"/>
              </a:spcBef>
              <a:spcAft>
                <a:spcPts val="0"/>
              </a:spcAft>
              <a:buClr>
                <a:srgbClr val="171616"/>
              </a:buClr>
              <a:buSzPts val="2300"/>
              <a:buFont typeface="Arial"/>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pic>
        <p:nvPicPr>
          <p:cNvPr descr="A picture containing light&#10;&#10;Description automatically generated" id="29" name="Google Shape;29;g2f6a0550352_0_175"/>
          <p:cNvPicPr preferRelativeResize="0"/>
          <p:nvPr/>
        </p:nvPicPr>
        <p:blipFill rotWithShape="1">
          <a:blip r:embed="rId2">
            <a:alphaModFix/>
          </a:blip>
          <a:srcRect b="0" l="0" r="0" t="0"/>
          <a:stretch/>
        </p:blipFill>
        <p:spPr>
          <a:xfrm>
            <a:off x="8656317" y="4703614"/>
            <a:ext cx="379186" cy="358578"/>
          </a:xfrm>
          <a:prstGeom prst="rect">
            <a:avLst/>
          </a:prstGeom>
          <a:noFill/>
          <a:ln>
            <a:noFill/>
          </a:ln>
        </p:spPr>
      </p:pic>
      <p:cxnSp>
        <p:nvCxnSpPr>
          <p:cNvPr id="30" name="Google Shape;30;g2f6a0550352_0_175"/>
          <p:cNvCxnSpPr/>
          <p:nvPr/>
        </p:nvCxnSpPr>
        <p:spPr>
          <a:xfrm>
            <a:off x="323407" y="661361"/>
            <a:ext cx="8497200" cy="0"/>
          </a:xfrm>
          <a:prstGeom prst="straightConnector1">
            <a:avLst/>
          </a:prstGeom>
          <a:noFill/>
          <a:ln cap="flat" cmpd="sng" w="12700">
            <a:solidFill>
              <a:schemeClr val="accent1"/>
            </a:solidFill>
            <a:prstDash val="solid"/>
            <a:miter lim="800000"/>
            <a:headEnd len="sm" w="sm" type="none"/>
            <a:tailEnd len="sm" w="sm" type="none"/>
          </a:ln>
        </p:spPr>
      </p:cxnSp>
      <p:pic>
        <p:nvPicPr>
          <p:cNvPr id="31" name="Google Shape;31;g2f6a0550352_0_175"/>
          <p:cNvPicPr preferRelativeResize="0"/>
          <p:nvPr/>
        </p:nvPicPr>
        <p:blipFill rotWithShape="1">
          <a:blip r:embed="rId3">
            <a:alphaModFix/>
          </a:blip>
          <a:srcRect b="0" l="0" r="0" t="0"/>
          <a:stretch/>
        </p:blipFill>
        <p:spPr>
          <a:xfrm>
            <a:off x="108497" y="4703613"/>
            <a:ext cx="972281" cy="358579"/>
          </a:xfrm>
          <a:prstGeom prst="rect">
            <a:avLst/>
          </a:prstGeom>
          <a:noFill/>
          <a:ln>
            <a:noFill/>
          </a:ln>
        </p:spPr>
      </p:pic>
      <p:sp>
        <p:nvSpPr>
          <p:cNvPr id="32" name="Google Shape;32;g2f6a0550352_0_175"/>
          <p:cNvSpPr txBox="1"/>
          <p:nvPr>
            <p:ph idx="1" type="body"/>
          </p:nvPr>
        </p:nvSpPr>
        <p:spPr>
          <a:xfrm>
            <a:off x="636104" y="1043609"/>
            <a:ext cx="2358900" cy="3510000"/>
          </a:xfrm>
          <a:prstGeom prst="rect">
            <a:avLst/>
          </a:prstGeom>
          <a:noFill/>
          <a:ln>
            <a:noFill/>
          </a:ln>
        </p:spPr>
        <p:txBody>
          <a:bodyPr anchorCtr="0" anchor="t" bIns="25700" lIns="51425" spcFirstLastPara="1" rIns="51425" wrap="square" tIns="25700">
            <a:normAutofit/>
          </a:bodyPr>
          <a:lstStyle>
            <a:lvl1pPr indent="-298450" lvl="0" marL="457200" algn="l">
              <a:lnSpc>
                <a:spcPct val="90000"/>
              </a:lnSpc>
              <a:spcBef>
                <a:spcPts val="600"/>
              </a:spcBef>
              <a:spcAft>
                <a:spcPts val="0"/>
              </a:spcAft>
              <a:buSzPts val="1100"/>
              <a:buChar char="•"/>
              <a:defRPr sz="1800"/>
            </a:lvl1pPr>
            <a:lvl2pPr indent="-285750" lvl="1" marL="914400" algn="l">
              <a:lnSpc>
                <a:spcPct val="90000"/>
              </a:lnSpc>
              <a:spcBef>
                <a:spcPts val="300"/>
              </a:spcBef>
              <a:spcAft>
                <a:spcPts val="0"/>
              </a:spcAft>
              <a:buSzPts val="900"/>
              <a:buChar char="•"/>
              <a:defRPr sz="1700"/>
            </a:lvl2pPr>
            <a:lvl3pPr indent="-279400" lvl="2" marL="1371600" algn="l">
              <a:lnSpc>
                <a:spcPct val="90000"/>
              </a:lnSpc>
              <a:spcBef>
                <a:spcPts val="300"/>
              </a:spcBef>
              <a:spcAft>
                <a:spcPts val="0"/>
              </a:spcAft>
              <a:buSzPts val="800"/>
              <a:buChar char="•"/>
              <a:defRPr/>
            </a:lvl3pPr>
            <a:lvl4pPr indent="-279400" lvl="3" marL="1828800" algn="l">
              <a:lnSpc>
                <a:spcPct val="90000"/>
              </a:lnSpc>
              <a:spcBef>
                <a:spcPts val="300"/>
              </a:spcBef>
              <a:spcAft>
                <a:spcPts val="0"/>
              </a:spcAft>
              <a:buSzPts val="800"/>
              <a:buChar char="•"/>
              <a:defRPr/>
            </a:lvl4pPr>
            <a:lvl5pPr indent="-279400" lvl="4" marL="2286000" algn="l">
              <a:lnSpc>
                <a:spcPct val="90000"/>
              </a:lnSpc>
              <a:spcBef>
                <a:spcPts val="300"/>
              </a:spcBef>
              <a:spcAft>
                <a:spcPts val="0"/>
              </a:spcAft>
              <a:buSzPts val="800"/>
              <a:buChar char="•"/>
              <a:defRPr/>
            </a:lvl5pPr>
            <a:lvl6pPr indent="-298450" lvl="5" marL="2743200" algn="l">
              <a:lnSpc>
                <a:spcPct val="90000"/>
              </a:lnSpc>
              <a:spcBef>
                <a:spcPts val="300"/>
              </a:spcBef>
              <a:spcAft>
                <a:spcPts val="0"/>
              </a:spcAft>
              <a:buSzPts val="1100"/>
              <a:buChar char="•"/>
              <a:defRPr/>
            </a:lvl6pPr>
            <a:lvl7pPr indent="-298450" lvl="6" marL="3200400" algn="l">
              <a:lnSpc>
                <a:spcPct val="90000"/>
              </a:lnSpc>
              <a:spcBef>
                <a:spcPts val="300"/>
              </a:spcBef>
              <a:spcAft>
                <a:spcPts val="0"/>
              </a:spcAft>
              <a:buSzPts val="1100"/>
              <a:buChar char="•"/>
              <a:defRPr/>
            </a:lvl7pPr>
            <a:lvl8pPr indent="-298450" lvl="7" marL="3657600" algn="l">
              <a:lnSpc>
                <a:spcPct val="90000"/>
              </a:lnSpc>
              <a:spcBef>
                <a:spcPts val="300"/>
              </a:spcBef>
              <a:spcAft>
                <a:spcPts val="0"/>
              </a:spcAft>
              <a:buSzPts val="1100"/>
              <a:buChar char="•"/>
              <a:defRPr/>
            </a:lvl8pPr>
            <a:lvl9pPr indent="-298450" lvl="8" marL="4114800" algn="l">
              <a:lnSpc>
                <a:spcPct val="90000"/>
              </a:lnSpc>
              <a:spcBef>
                <a:spcPts val="300"/>
              </a:spcBef>
              <a:spcAft>
                <a:spcPts val="0"/>
              </a:spcAft>
              <a:buSzPts val="1100"/>
              <a:buChar char="•"/>
              <a:defRPr/>
            </a:lvl9pPr>
          </a:lstStyle>
          <a:p/>
        </p:txBody>
      </p:sp>
      <p:sp>
        <p:nvSpPr>
          <p:cNvPr id="33" name="Google Shape;33;g2f6a0550352_0_175"/>
          <p:cNvSpPr txBox="1"/>
          <p:nvPr>
            <p:ph idx="2" type="body"/>
          </p:nvPr>
        </p:nvSpPr>
        <p:spPr>
          <a:xfrm>
            <a:off x="3379304" y="1041227"/>
            <a:ext cx="2358900" cy="3510000"/>
          </a:xfrm>
          <a:prstGeom prst="rect">
            <a:avLst/>
          </a:prstGeom>
          <a:noFill/>
          <a:ln>
            <a:noFill/>
          </a:ln>
        </p:spPr>
        <p:txBody>
          <a:bodyPr anchorCtr="0" anchor="t" bIns="25700" lIns="51425" spcFirstLastPara="1" rIns="51425" wrap="square" tIns="25700">
            <a:normAutofit/>
          </a:bodyPr>
          <a:lstStyle>
            <a:lvl1pPr indent="-298450" lvl="0" marL="457200" algn="l">
              <a:lnSpc>
                <a:spcPct val="90000"/>
              </a:lnSpc>
              <a:spcBef>
                <a:spcPts val="600"/>
              </a:spcBef>
              <a:spcAft>
                <a:spcPts val="0"/>
              </a:spcAft>
              <a:buSzPts val="1100"/>
              <a:buChar char="•"/>
              <a:defRPr sz="1800"/>
            </a:lvl1pPr>
            <a:lvl2pPr indent="-285750" lvl="1" marL="914400" algn="l">
              <a:lnSpc>
                <a:spcPct val="90000"/>
              </a:lnSpc>
              <a:spcBef>
                <a:spcPts val="300"/>
              </a:spcBef>
              <a:spcAft>
                <a:spcPts val="0"/>
              </a:spcAft>
              <a:buSzPts val="900"/>
              <a:buChar char="•"/>
              <a:defRPr sz="1700"/>
            </a:lvl2pPr>
            <a:lvl3pPr indent="-279400" lvl="2" marL="1371600" algn="l">
              <a:lnSpc>
                <a:spcPct val="90000"/>
              </a:lnSpc>
              <a:spcBef>
                <a:spcPts val="300"/>
              </a:spcBef>
              <a:spcAft>
                <a:spcPts val="0"/>
              </a:spcAft>
              <a:buSzPts val="800"/>
              <a:buChar char="•"/>
              <a:defRPr/>
            </a:lvl3pPr>
            <a:lvl4pPr indent="-279400" lvl="3" marL="1828800" algn="l">
              <a:lnSpc>
                <a:spcPct val="90000"/>
              </a:lnSpc>
              <a:spcBef>
                <a:spcPts val="300"/>
              </a:spcBef>
              <a:spcAft>
                <a:spcPts val="0"/>
              </a:spcAft>
              <a:buSzPts val="800"/>
              <a:buChar char="•"/>
              <a:defRPr/>
            </a:lvl4pPr>
            <a:lvl5pPr indent="-279400" lvl="4" marL="2286000" algn="l">
              <a:lnSpc>
                <a:spcPct val="90000"/>
              </a:lnSpc>
              <a:spcBef>
                <a:spcPts val="300"/>
              </a:spcBef>
              <a:spcAft>
                <a:spcPts val="0"/>
              </a:spcAft>
              <a:buSzPts val="800"/>
              <a:buChar char="•"/>
              <a:defRPr/>
            </a:lvl5pPr>
            <a:lvl6pPr indent="-298450" lvl="5" marL="2743200" algn="l">
              <a:lnSpc>
                <a:spcPct val="90000"/>
              </a:lnSpc>
              <a:spcBef>
                <a:spcPts val="300"/>
              </a:spcBef>
              <a:spcAft>
                <a:spcPts val="0"/>
              </a:spcAft>
              <a:buSzPts val="1100"/>
              <a:buChar char="•"/>
              <a:defRPr/>
            </a:lvl6pPr>
            <a:lvl7pPr indent="-298450" lvl="6" marL="3200400" algn="l">
              <a:lnSpc>
                <a:spcPct val="90000"/>
              </a:lnSpc>
              <a:spcBef>
                <a:spcPts val="300"/>
              </a:spcBef>
              <a:spcAft>
                <a:spcPts val="0"/>
              </a:spcAft>
              <a:buSzPts val="1100"/>
              <a:buChar char="•"/>
              <a:defRPr/>
            </a:lvl7pPr>
            <a:lvl8pPr indent="-298450" lvl="7" marL="3657600" algn="l">
              <a:lnSpc>
                <a:spcPct val="90000"/>
              </a:lnSpc>
              <a:spcBef>
                <a:spcPts val="300"/>
              </a:spcBef>
              <a:spcAft>
                <a:spcPts val="0"/>
              </a:spcAft>
              <a:buSzPts val="1100"/>
              <a:buChar char="•"/>
              <a:defRPr/>
            </a:lvl8pPr>
            <a:lvl9pPr indent="-298450" lvl="8" marL="4114800" algn="l">
              <a:lnSpc>
                <a:spcPct val="90000"/>
              </a:lnSpc>
              <a:spcBef>
                <a:spcPts val="300"/>
              </a:spcBef>
              <a:spcAft>
                <a:spcPts val="0"/>
              </a:spcAft>
              <a:buSzPts val="1100"/>
              <a:buChar char="•"/>
              <a:defRPr/>
            </a:lvl9pPr>
          </a:lstStyle>
          <a:p/>
        </p:txBody>
      </p:sp>
      <p:sp>
        <p:nvSpPr>
          <p:cNvPr id="34" name="Google Shape;34;g2f6a0550352_0_175"/>
          <p:cNvSpPr txBox="1"/>
          <p:nvPr>
            <p:ph idx="3" type="body"/>
          </p:nvPr>
        </p:nvSpPr>
        <p:spPr>
          <a:xfrm>
            <a:off x="6122504" y="1041227"/>
            <a:ext cx="2358900" cy="3510000"/>
          </a:xfrm>
          <a:prstGeom prst="rect">
            <a:avLst/>
          </a:prstGeom>
          <a:noFill/>
          <a:ln>
            <a:noFill/>
          </a:ln>
        </p:spPr>
        <p:txBody>
          <a:bodyPr anchorCtr="0" anchor="t" bIns="25700" lIns="51425" spcFirstLastPara="1" rIns="51425" wrap="square" tIns="25700">
            <a:normAutofit/>
          </a:bodyPr>
          <a:lstStyle>
            <a:lvl1pPr indent="-298450" lvl="0" marL="457200" algn="l">
              <a:lnSpc>
                <a:spcPct val="90000"/>
              </a:lnSpc>
              <a:spcBef>
                <a:spcPts val="600"/>
              </a:spcBef>
              <a:spcAft>
                <a:spcPts val="0"/>
              </a:spcAft>
              <a:buSzPts val="1100"/>
              <a:buChar char="•"/>
              <a:defRPr sz="1800"/>
            </a:lvl1pPr>
            <a:lvl2pPr indent="-285750" lvl="1" marL="914400" algn="l">
              <a:lnSpc>
                <a:spcPct val="90000"/>
              </a:lnSpc>
              <a:spcBef>
                <a:spcPts val="300"/>
              </a:spcBef>
              <a:spcAft>
                <a:spcPts val="0"/>
              </a:spcAft>
              <a:buSzPts val="900"/>
              <a:buChar char="•"/>
              <a:defRPr sz="1700"/>
            </a:lvl2pPr>
            <a:lvl3pPr indent="-279400" lvl="2" marL="1371600" algn="l">
              <a:lnSpc>
                <a:spcPct val="90000"/>
              </a:lnSpc>
              <a:spcBef>
                <a:spcPts val="300"/>
              </a:spcBef>
              <a:spcAft>
                <a:spcPts val="0"/>
              </a:spcAft>
              <a:buSzPts val="800"/>
              <a:buChar char="•"/>
              <a:defRPr/>
            </a:lvl3pPr>
            <a:lvl4pPr indent="-279400" lvl="3" marL="1828800" algn="l">
              <a:lnSpc>
                <a:spcPct val="90000"/>
              </a:lnSpc>
              <a:spcBef>
                <a:spcPts val="300"/>
              </a:spcBef>
              <a:spcAft>
                <a:spcPts val="0"/>
              </a:spcAft>
              <a:buSzPts val="800"/>
              <a:buChar char="•"/>
              <a:defRPr/>
            </a:lvl4pPr>
            <a:lvl5pPr indent="-279400" lvl="4" marL="2286000" algn="l">
              <a:lnSpc>
                <a:spcPct val="90000"/>
              </a:lnSpc>
              <a:spcBef>
                <a:spcPts val="300"/>
              </a:spcBef>
              <a:spcAft>
                <a:spcPts val="0"/>
              </a:spcAft>
              <a:buSzPts val="800"/>
              <a:buChar char="•"/>
              <a:defRPr/>
            </a:lvl5pPr>
            <a:lvl6pPr indent="-298450" lvl="5" marL="2743200" algn="l">
              <a:lnSpc>
                <a:spcPct val="90000"/>
              </a:lnSpc>
              <a:spcBef>
                <a:spcPts val="300"/>
              </a:spcBef>
              <a:spcAft>
                <a:spcPts val="0"/>
              </a:spcAft>
              <a:buSzPts val="1100"/>
              <a:buChar char="•"/>
              <a:defRPr/>
            </a:lvl6pPr>
            <a:lvl7pPr indent="-298450" lvl="6" marL="3200400" algn="l">
              <a:lnSpc>
                <a:spcPct val="90000"/>
              </a:lnSpc>
              <a:spcBef>
                <a:spcPts val="300"/>
              </a:spcBef>
              <a:spcAft>
                <a:spcPts val="0"/>
              </a:spcAft>
              <a:buSzPts val="1100"/>
              <a:buChar char="•"/>
              <a:defRPr/>
            </a:lvl7pPr>
            <a:lvl8pPr indent="-298450" lvl="7" marL="3657600" algn="l">
              <a:lnSpc>
                <a:spcPct val="90000"/>
              </a:lnSpc>
              <a:spcBef>
                <a:spcPts val="300"/>
              </a:spcBef>
              <a:spcAft>
                <a:spcPts val="0"/>
              </a:spcAft>
              <a:buSzPts val="1100"/>
              <a:buChar char="•"/>
              <a:defRPr/>
            </a:lvl8pPr>
            <a:lvl9pPr indent="-298450" lvl="8" marL="4114800" algn="l">
              <a:lnSpc>
                <a:spcPct val="90000"/>
              </a:lnSpc>
              <a:spcBef>
                <a:spcPts val="300"/>
              </a:spcBef>
              <a:spcAft>
                <a:spcPts val="0"/>
              </a:spcAft>
              <a:buSzPts val="11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_no bulletpoints">
  <p:cSld name="No title - one column">
    <p:spTree>
      <p:nvGrpSpPr>
        <p:cNvPr id="35" name="Shape 35"/>
        <p:cNvGrpSpPr/>
        <p:nvPr/>
      </p:nvGrpSpPr>
      <p:grpSpPr>
        <a:xfrm>
          <a:off x="0" y="0"/>
          <a:ext cx="0" cy="0"/>
          <a:chOff x="0" y="0"/>
          <a:chExt cx="0" cy="0"/>
        </a:xfrm>
      </p:grpSpPr>
      <p:sp>
        <p:nvSpPr>
          <p:cNvPr id="36" name="Google Shape;36;g2f6a0550352_0_183"/>
          <p:cNvSpPr txBox="1"/>
          <p:nvPr>
            <p:ph idx="1" type="body"/>
          </p:nvPr>
        </p:nvSpPr>
        <p:spPr>
          <a:xfrm>
            <a:off x="323407" y="497909"/>
            <a:ext cx="8497200" cy="4129800"/>
          </a:xfrm>
          <a:prstGeom prst="rect">
            <a:avLst/>
          </a:prstGeom>
          <a:noFill/>
          <a:ln>
            <a:noFill/>
          </a:ln>
        </p:spPr>
        <p:txBody>
          <a:bodyPr anchorCtr="0" anchor="t" bIns="25700" lIns="51425" spcFirstLastPara="1" rIns="51425" wrap="square" tIns="25700">
            <a:normAutofit/>
          </a:bodyPr>
          <a:lstStyle>
            <a:lvl1pPr indent="-228600" lvl="0" marL="457200" algn="l">
              <a:lnSpc>
                <a:spcPct val="90000"/>
              </a:lnSpc>
              <a:spcBef>
                <a:spcPts val="800"/>
              </a:spcBef>
              <a:spcAft>
                <a:spcPts val="0"/>
              </a:spcAft>
              <a:buClr>
                <a:srgbClr val="171616"/>
              </a:buClr>
              <a:buSzPts val="1100"/>
              <a:buNone/>
              <a:defRPr sz="1500"/>
            </a:lvl1pPr>
            <a:lvl2pPr indent="-228600" lvl="1" marL="914400" algn="l">
              <a:lnSpc>
                <a:spcPct val="90000"/>
              </a:lnSpc>
              <a:spcBef>
                <a:spcPts val="400"/>
              </a:spcBef>
              <a:spcAft>
                <a:spcPts val="0"/>
              </a:spcAft>
              <a:buClr>
                <a:srgbClr val="171616"/>
              </a:buClr>
              <a:buSzPts val="900"/>
              <a:buNone/>
              <a:defRPr/>
            </a:lvl2pPr>
            <a:lvl3pPr indent="-228600" lvl="2" marL="1371600" algn="l">
              <a:lnSpc>
                <a:spcPct val="90000"/>
              </a:lnSpc>
              <a:spcBef>
                <a:spcPts val="400"/>
              </a:spcBef>
              <a:spcAft>
                <a:spcPts val="0"/>
              </a:spcAft>
              <a:buClr>
                <a:srgbClr val="171616"/>
              </a:buClr>
              <a:buSzPts val="800"/>
              <a:buNone/>
              <a:defRPr/>
            </a:lvl3pPr>
            <a:lvl4pPr indent="-228600" lvl="3" marL="1828800" algn="l">
              <a:lnSpc>
                <a:spcPct val="90000"/>
              </a:lnSpc>
              <a:spcBef>
                <a:spcPts val="400"/>
              </a:spcBef>
              <a:spcAft>
                <a:spcPts val="0"/>
              </a:spcAft>
              <a:buClr>
                <a:srgbClr val="171616"/>
              </a:buClr>
              <a:buSzPts val="800"/>
              <a:buNone/>
              <a:defRPr/>
            </a:lvl4pPr>
            <a:lvl5pPr indent="-228600" lvl="4" marL="2286000" algn="l">
              <a:lnSpc>
                <a:spcPct val="90000"/>
              </a:lnSpc>
              <a:spcBef>
                <a:spcPts val="400"/>
              </a:spcBef>
              <a:spcAft>
                <a:spcPts val="0"/>
              </a:spcAft>
              <a:buClr>
                <a:srgbClr val="171616"/>
              </a:buClr>
              <a:buSzPts val="800"/>
              <a:buNone/>
              <a:defRPr/>
            </a:lvl5pPr>
            <a:lvl6pPr indent="-298450" lvl="5" marL="2743200" algn="l">
              <a:lnSpc>
                <a:spcPct val="90000"/>
              </a:lnSpc>
              <a:spcBef>
                <a:spcPts val="400"/>
              </a:spcBef>
              <a:spcAft>
                <a:spcPts val="0"/>
              </a:spcAft>
              <a:buClr>
                <a:schemeClr val="dk1"/>
              </a:buClr>
              <a:buSzPts val="1100"/>
              <a:buChar char="•"/>
              <a:defRPr/>
            </a:lvl6pPr>
            <a:lvl7pPr indent="-298450" lvl="6" marL="3200400" algn="l">
              <a:lnSpc>
                <a:spcPct val="90000"/>
              </a:lnSpc>
              <a:spcBef>
                <a:spcPts val="400"/>
              </a:spcBef>
              <a:spcAft>
                <a:spcPts val="0"/>
              </a:spcAft>
              <a:buClr>
                <a:schemeClr val="dk1"/>
              </a:buClr>
              <a:buSzPts val="1100"/>
              <a:buChar char="•"/>
              <a:defRPr/>
            </a:lvl7pPr>
            <a:lvl8pPr indent="-298450" lvl="7" marL="3657600" algn="l">
              <a:lnSpc>
                <a:spcPct val="90000"/>
              </a:lnSpc>
              <a:spcBef>
                <a:spcPts val="400"/>
              </a:spcBef>
              <a:spcAft>
                <a:spcPts val="0"/>
              </a:spcAft>
              <a:buClr>
                <a:schemeClr val="dk1"/>
              </a:buClr>
              <a:buSzPts val="1100"/>
              <a:buChar char="•"/>
              <a:defRPr/>
            </a:lvl8pPr>
            <a:lvl9pPr indent="-298450" lvl="8" marL="4114800" algn="l">
              <a:lnSpc>
                <a:spcPct val="90000"/>
              </a:lnSpc>
              <a:spcBef>
                <a:spcPts val="400"/>
              </a:spcBef>
              <a:spcAft>
                <a:spcPts val="0"/>
              </a:spcAft>
              <a:buClr>
                <a:schemeClr val="dk1"/>
              </a:buClr>
              <a:buSzPts val="1100"/>
              <a:buChar char="•"/>
              <a:defRPr/>
            </a:lvl9pPr>
          </a:lstStyle>
          <a:p/>
        </p:txBody>
      </p:sp>
      <p:pic>
        <p:nvPicPr>
          <p:cNvPr descr="A picture containing light&#10;&#10;Description automatically generated" id="37" name="Google Shape;37;g2f6a0550352_0_183"/>
          <p:cNvPicPr preferRelativeResize="0"/>
          <p:nvPr/>
        </p:nvPicPr>
        <p:blipFill rotWithShape="1">
          <a:blip r:embed="rId2">
            <a:alphaModFix/>
          </a:blip>
          <a:srcRect b="0" l="0" r="0" t="0"/>
          <a:stretch/>
        </p:blipFill>
        <p:spPr>
          <a:xfrm>
            <a:off x="8656317" y="4703614"/>
            <a:ext cx="379186" cy="358578"/>
          </a:xfrm>
          <a:prstGeom prst="rect">
            <a:avLst/>
          </a:prstGeom>
          <a:noFill/>
          <a:ln>
            <a:noFill/>
          </a:ln>
        </p:spPr>
      </p:pic>
      <p:pic>
        <p:nvPicPr>
          <p:cNvPr id="38" name="Google Shape;38;g2f6a0550352_0_183"/>
          <p:cNvPicPr preferRelativeResize="0"/>
          <p:nvPr/>
        </p:nvPicPr>
        <p:blipFill rotWithShape="1">
          <a:blip r:embed="rId3">
            <a:alphaModFix/>
          </a:blip>
          <a:srcRect b="0" l="0" r="0" t="0"/>
          <a:stretch/>
        </p:blipFill>
        <p:spPr>
          <a:xfrm>
            <a:off x="108497" y="4703613"/>
            <a:ext cx="972281" cy="35857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_no bulletpoints">
  <p:cSld name="1_One column_no bulletpoints 2">
    <p:spTree>
      <p:nvGrpSpPr>
        <p:cNvPr id="39" name="Shape 39"/>
        <p:cNvGrpSpPr/>
        <p:nvPr/>
      </p:nvGrpSpPr>
      <p:grpSpPr>
        <a:xfrm>
          <a:off x="0" y="0"/>
          <a:ext cx="0" cy="0"/>
          <a:chOff x="0" y="0"/>
          <a:chExt cx="0" cy="0"/>
        </a:xfrm>
      </p:grpSpPr>
      <p:sp>
        <p:nvSpPr>
          <p:cNvPr id="40" name="Google Shape;40;g2f6a0550352_0_187"/>
          <p:cNvSpPr txBox="1"/>
          <p:nvPr>
            <p:ph type="title"/>
          </p:nvPr>
        </p:nvSpPr>
        <p:spPr>
          <a:xfrm>
            <a:off x="323407" y="240992"/>
            <a:ext cx="8497200" cy="409500"/>
          </a:xfrm>
          <a:prstGeom prst="rect">
            <a:avLst/>
          </a:prstGeom>
          <a:noFill/>
          <a:ln>
            <a:noFill/>
          </a:ln>
        </p:spPr>
        <p:txBody>
          <a:bodyPr anchorCtr="0" anchor="ctr" bIns="26325" lIns="51425" spcFirstLastPara="1" rIns="51425" wrap="square" tIns="25700">
            <a:normAutofit/>
          </a:bodyPr>
          <a:lstStyle>
            <a:lvl1pPr lvl="0" algn="ctr">
              <a:lnSpc>
                <a:spcPct val="90000"/>
              </a:lnSpc>
              <a:spcBef>
                <a:spcPts val="0"/>
              </a:spcBef>
              <a:spcAft>
                <a:spcPts val="0"/>
              </a:spcAft>
              <a:buClr>
                <a:srgbClr val="171616"/>
              </a:buClr>
              <a:buSzPts val="2300"/>
              <a:buFont typeface="Arial"/>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pic>
        <p:nvPicPr>
          <p:cNvPr descr="A picture containing light&#10;&#10;Description automatically generated" id="41" name="Google Shape;41;g2f6a0550352_0_187"/>
          <p:cNvPicPr preferRelativeResize="0"/>
          <p:nvPr/>
        </p:nvPicPr>
        <p:blipFill rotWithShape="1">
          <a:blip r:embed="rId2">
            <a:alphaModFix/>
          </a:blip>
          <a:srcRect b="0" l="0" r="0" t="0"/>
          <a:stretch/>
        </p:blipFill>
        <p:spPr>
          <a:xfrm>
            <a:off x="8656317" y="4703614"/>
            <a:ext cx="379186" cy="358578"/>
          </a:xfrm>
          <a:prstGeom prst="rect">
            <a:avLst/>
          </a:prstGeom>
          <a:noFill/>
          <a:ln>
            <a:noFill/>
          </a:ln>
        </p:spPr>
      </p:pic>
      <p:cxnSp>
        <p:nvCxnSpPr>
          <p:cNvPr id="42" name="Google Shape;42;g2f6a0550352_0_187"/>
          <p:cNvCxnSpPr/>
          <p:nvPr/>
        </p:nvCxnSpPr>
        <p:spPr>
          <a:xfrm>
            <a:off x="323407" y="661361"/>
            <a:ext cx="8497200" cy="0"/>
          </a:xfrm>
          <a:prstGeom prst="straightConnector1">
            <a:avLst/>
          </a:prstGeom>
          <a:noFill/>
          <a:ln cap="flat" cmpd="sng" w="12700">
            <a:solidFill>
              <a:schemeClr val="accent1"/>
            </a:solidFill>
            <a:prstDash val="solid"/>
            <a:miter lim="800000"/>
            <a:headEnd len="sm" w="sm" type="none"/>
            <a:tailEnd len="sm" w="sm" type="none"/>
          </a:ln>
        </p:spPr>
      </p:cxnSp>
      <p:pic>
        <p:nvPicPr>
          <p:cNvPr id="43" name="Google Shape;43;g2f6a0550352_0_187"/>
          <p:cNvPicPr preferRelativeResize="0"/>
          <p:nvPr/>
        </p:nvPicPr>
        <p:blipFill rotWithShape="1">
          <a:blip r:embed="rId3">
            <a:alphaModFix/>
          </a:blip>
          <a:srcRect b="0" l="0" r="0" t="0"/>
          <a:stretch/>
        </p:blipFill>
        <p:spPr>
          <a:xfrm>
            <a:off x="108497" y="4703613"/>
            <a:ext cx="972281" cy="35857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innehåll" type="obj">
  <p:cSld name="OBJECT">
    <p:spTree>
      <p:nvGrpSpPr>
        <p:cNvPr id="44" name="Shape 44"/>
        <p:cNvGrpSpPr/>
        <p:nvPr/>
      </p:nvGrpSpPr>
      <p:grpSpPr>
        <a:xfrm>
          <a:off x="0" y="0"/>
          <a:ext cx="0" cy="0"/>
          <a:chOff x="0" y="0"/>
          <a:chExt cx="0" cy="0"/>
        </a:xfrm>
      </p:grpSpPr>
      <p:sp>
        <p:nvSpPr>
          <p:cNvPr id="45" name="Google Shape;45;g2f6a0550352_0_192"/>
          <p:cNvSpPr txBox="1"/>
          <p:nvPr>
            <p:ph type="title"/>
          </p:nvPr>
        </p:nvSpPr>
        <p:spPr>
          <a:xfrm>
            <a:off x="1521980" y="155463"/>
            <a:ext cx="5437500" cy="4764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6" name="Google Shape;46;g2f6a0550352_0_192"/>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7" name="Google Shape;47;g2f6a0550352_0_19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sz="1200">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ast rubrik" type="titleOnly">
  <p:cSld name="TITLE_ONLY">
    <p:spTree>
      <p:nvGrpSpPr>
        <p:cNvPr id="48" name="Shape 48"/>
        <p:cNvGrpSpPr/>
        <p:nvPr/>
      </p:nvGrpSpPr>
      <p:grpSpPr>
        <a:xfrm>
          <a:off x="0" y="0"/>
          <a:ext cx="0" cy="0"/>
          <a:chOff x="0" y="0"/>
          <a:chExt cx="0" cy="0"/>
        </a:xfrm>
      </p:grpSpPr>
      <p:sp>
        <p:nvSpPr>
          <p:cNvPr id="49" name="Google Shape;49;g2f6a0550352_0_196"/>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50" name="Google Shape;50;g2f6a0550352_0_19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sz="1200">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g2f6a0550352_0_153"/>
          <p:cNvSpPr txBox="1"/>
          <p:nvPr>
            <p:ph type="title"/>
          </p:nvPr>
        </p:nvSpPr>
        <p:spPr>
          <a:xfrm>
            <a:off x="1892460" y="273844"/>
            <a:ext cx="4944000" cy="994200"/>
          </a:xfrm>
          <a:prstGeom prst="rect">
            <a:avLst/>
          </a:prstGeom>
          <a:noFill/>
          <a:ln>
            <a:noFill/>
          </a:ln>
        </p:spPr>
        <p:txBody>
          <a:bodyPr anchorCtr="0" anchor="ctr" bIns="25700" lIns="51425" spcFirstLastPara="1" rIns="51425" wrap="square" tIns="25700">
            <a:normAutofit/>
          </a:bodyPr>
          <a:lstStyle>
            <a:lvl1pPr lvl="0" marR="0" rtl="0" algn="ctr">
              <a:lnSpc>
                <a:spcPct val="90000"/>
              </a:lnSpc>
              <a:spcBef>
                <a:spcPts val="0"/>
              </a:spcBef>
              <a:spcAft>
                <a:spcPts val="0"/>
              </a:spcAft>
              <a:buClr>
                <a:srgbClr val="171616"/>
              </a:buClr>
              <a:buSzPts val="2300"/>
              <a:buFont typeface="Arial"/>
              <a:buNone/>
              <a:defRPr b="1" i="0" sz="2300" u="none" cap="none" strike="noStrike">
                <a:solidFill>
                  <a:srgbClr val="171616"/>
                </a:solidFill>
                <a:latin typeface="Arial"/>
                <a:ea typeface="Arial"/>
                <a:cs typeface="Arial"/>
                <a:sym typeface="Arial"/>
              </a:defRPr>
            </a:lvl1pPr>
            <a:lvl2pPr lvl="1"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9pPr>
          </a:lstStyle>
          <a:p/>
        </p:txBody>
      </p:sp>
      <p:sp>
        <p:nvSpPr>
          <p:cNvPr id="7" name="Google Shape;7;g2f6a0550352_0_153"/>
          <p:cNvSpPr txBox="1"/>
          <p:nvPr>
            <p:ph idx="1" type="body"/>
          </p:nvPr>
        </p:nvSpPr>
        <p:spPr>
          <a:xfrm>
            <a:off x="628650" y="1369219"/>
            <a:ext cx="7886700" cy="3263400"/>
          </a:xfrm>
          <a:prstGeom prst="rect">
            <a:avLst/>
          </a:prstGeom>
          <a:noFill/>
          <a:ln>
            <a:noFill/>
          </a:ln>
        </p:spPr>
        <p:txBody>
          <a:bodyPr anchorCtr="0" anchor="t" bIns="25700" lIns="51425" spcFirstLastPara="1" rIns="51425" wrap="square" tIns="25700">
            <a:normAutofit/>
          </a:bodyPr>
          <a:lstStyle>
            <a:lvl1pPr indent="-298450" lvl="0" marL="457200" marR="0" rtl="0" algn="l">
              <a:lnSpc>
                <a:spcPct val="90000"/>
              </a:lnSpc>
              <a:spcBef>
                <a:spcPts val="600"/>
              </a:spcBef>
              <a:spcAft>
                <a:spcPts val="0"/>
              </a:spcAft>
              <a:buClr>
                <a:srgbClr val="171616"/>
              </a:buClr>
              <a:buSzPts val="1100"/>
              <a:buFont typeface="Arial"/>
              <a:buChar char="•"/>
              <a:defRPr b="0" i="0" sz="1100" u="none" cap="none" strike="noStrike">
                <a:solidFill>
                  <a:srgbClr val="171616"/>
                </a:solidFill>
                <a:latin typeface="Arial"/>
                <a:ea typeface="Arial"/>
                <a:cs typeface="Arial"/>
                <a:sym typeface="Arial"/>
              </a:defRPr>
            </a:lvl1pPr>
            <a:lvl2pPr indent="-285750" lvl="1" marL="914400" marR="0" rtl="0" algn="l">
              <a:lnSpc>
                <a:spcPct val="90000"/>
              </a:lnSpc>
              <a:spcBef>
                <a:spcPts val="300"/>
              </a:spcBef>
              <a:spcAft>
                <a:spcPts val="0"/>
              </a:spcAft>
              <a:buClr>
                <a:srgbClr val="171616"/>
              </a:buClr>
              <a:buSzPts val="900"/>
              <a:buFont typeface="Arial"/>
              <a:buChar char="•"/>
              <a:defRPr b="0" i="0" sz="900" u="none" cap="none" strike="noStrike">
                <a:solidFill>
                  <a:srgbClr val="171616"/>
                </a:solidFill>
                <a:latin typeface="Arial"/>
                <a:ea typeface="Arial"/>
                <a:cs typeface="Arial"/>
                <a:sym typeface="Arial"/>
              </a:defRPr>
            </a:lvl2pPr>
            <a:lvl3pPr indent="-279400" lvl="2" marL="1371600" marR="0" rtl="0" algn="l">
              <a:lnSpc>
                <a:spcPct val="90000"/>
              </a:lnSpc>
              <a:spcBef>
                <a:spcPts val="300"/>
              </a:spcBef>
              <a:spcAft>
                <a:spcPts val="0"/>
              </a:spcAft>
              <a:buClr>
                <a:srgbClr val="171616"/>
              </a:buClr>
              <a:buSzPts val="800"/>
              <a:buFont typeface="Arial"/>
              <a:buChar char="•"/>
              <a:defRPr b="0" i="0" sz="800" u="none" cap="none" strike="noStrike">
                <a:solidFill>
                  <a:srgbClr val="171616"/>
                </a:solidFill>
                <a:latin typeface="Arial"/>
                <a:ea typeface="Arial"/>
                <a:cs typeface="Arial"/>
                <a:sym typeface="Arial"/>
              </a:defRPr>
            </a:lvl3pPr>
            <a:lvl4pPr indent="-279400" lvl="3" marL="1828800" marR="0" rtl="0" algn="l">
              <a:lnSpc>
                <a:spcPct val="90000"/>
              </a:lnSpc>
              <a:spcBef>
                <a:spcPts val="300"/>
              </a:spcBef>
              <a:spcAft>
                <a:spcPts val="0"/>
              </a:spcAft>
              <a:buClr>
                <a:srgbClr val="171616"/>
              </a:buClr>
              <a:buSzPts val="800"/>
              <a:buFont typeface="Arial"/>
              <a:buChar char="•"/>
              <a:defRPr b="0" i="0" sz="800" u="none" cap="none" strike="noStrike">
                <a:solidFill>
                  <a:srgbClr val="171616"/>
                </a:solidFill>
                <a:latin typeface="Arial"/>
                <a:ea typeface="Arial"/>
                <a:cs typeface="Arial"/>
                <a:sym typeface="Arial"/>
              </a:defRPr>
            </a:lvl4pPr>
            <a:lvl5pPr indent="-279400" lvl="4" marL="2286000" marR="0" rtl="0" algn="l">
              <a:lnSpc>
                <a:spcPct val="90000"/>
              </a:lnSpc>
              <a:spcBef>
                <a:spcPts val="300"/>
              </a:spcBef>
              <a:spcAft>
                <a:spcPts val="0"/>
              </a:spcAft>
              <a:buClr>
                <a:srgbClr val="171616"/>
              </a:buClr>
              <a:buSzPts val="800"/>
              <a:buFont typeface="Arial"/>
              <a:buChar char="•"/>
              <a:defRPr b="0" i="0" sz="800" u="none" cap="none" strike="noStrike">
                <a:solidFill>
                  <a:srgbClr val="171616"/>
                </a:solidFill>
                <a:latin typeface="Arial"/>
                <a:ea typeface="Arial"/>
                <a:cs typeface="Arial"/>
                <a:sym typeface="Arial"/>
              </a:defRPr>
            </a:lvl5pPr>
            <a:lvl6pPr indent="-298450" lvl="5" marL="2743200" marR="0" rtl="0" algn="l">
              <a:lnSpc>
                <a:spcPct val="90000"/>
              </a:lnSpc>
              <a:spcBef>
                <a:spcPts val="3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6pPr>
            <a:lvl7pPr indent="-298450" lvl="6" marL="3200400" marR="0" rtl="0" algn="l">
              <a:lnSpc>
                <a:spcPct val="90000"/>
              </a:lnSpc>
              <a:spcBef>
                <a:spcPts val="3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7pPr>
            <a:lvl8pPr indent="-298450" lvl="7" marL="3657600" marR="0" rtl="0" algn="l">
              <a:lnSpc>
                <a:spcPct val="90000"/>
              </a:lnSpc>
              <a:spcBef>
                <a:spcPts val="3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8pPr>
            <a:lvl9pPr indent="-298450" lvl="8" marL="4114800" marR="0" rtl="0" algn="l">
              <a:lnSpc>
                <a:spcPct val="90000"/>
              </a:lnSpc>
              <a:spcBef>
                <a:spcPts val="3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comments" Target="../comments/commen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comments" Target="../comments/commen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comments" Target="../comments/comment6.xml"/><Relationship Id="rId4" Type="http://schemas.openxmlformats.org/officeDocument/2006/relationships/image" Target="../media/image15.png"/><Relationship Id="rId5"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comments" Target="../comments/commen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comments" Target="../comments/commen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comments" Target="../comments/commen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scilifelab.se/contact/for-press-and-media" TargetMode="Externa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comments" Target="../comments/commen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comments" Target="../comments/commen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comments" Target="../comments/commen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comments" Target="../comments/comment13.xml"/><Relationship Id="rId4" Type="http://schemas.openxmlformats.org/officeDocument/2006/relationships/image" Target="../media/image1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comments" Target="../comments/commen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19.png"/><Relationship Id="rId4" Type="http://schemas.openxmlformats.org/officeDocument/2006/relationships/hyperlink" Target="https://ojs.library.queensu.ca/index.php/IEE/article/view/4608"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comments" Target="../comments/comment15.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comments" Target="../comments/comment16.xml"/><Relationship Id="rId4" Type="http://schemas.openxmlformats.org/officeDocument/2006/relationships/image" Target="../media/image23.png"/><Relationship Id="rId5"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hyperlink" Target="https://book.fosteropenscience.e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comments" Target="../comments/commen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
          <p:cNvSpPr txBox="1"/>
          <p:nvPr>
            <p:ph idx="1" type="subTitle"/>
          </p:nvPr>
        </p:nvSpPr>
        <p:spPr>
          <a:xfrm>
            <a:off x="50" y="3072400"/>
            <a:ext cx="9114900" cy="484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640"/>
              </a:spcBef>
              <a:spcAft>
                <a:spcPts val="0"/>
              </a:spcAft>
              <a:buClr>
                <a:schemeClr val="dk1"/>
              </a:buClr>
              <a:buSzPts val="3200"/>
              <a:buFont typeface="Arial"/>
              <a:buNone/>
            </a:pPr>
            <a:r>
              <a:rPr lang="sv-SE"/>
              <a:t>Data Organization practices </a:t>
            </a:r>
            <a:endParaRPr/>
          </a:p>
        </p:txBody>
      </p:sp>
      <p:pic>
        <p:nvPicPr>
          <p:cNvPr id="56" name="Google Shape;56;p1"/>
          <p:cNvPicPr preferRelativeResize="0"/>
          <p:nvPr/>
        </p:nvPicPr>
        <p:blipFill rotWithShape="1">
          <a:blip r:embed="rId4">
            <a:alphaModFix/>
          </a:blip>
          <a:srcRect b="0" l="0" r="0" t="0"/>
          <a:stretch/>
        </p:blipFill>
        <p:spPr>
          <a:xfrm>
            <a:off x="7078650" y="4326747"/>
            <a:ext cx="1710789" cy="597418"/>
          </a:xfrm>
          <a:prstGeom prst="rect">
            <a:avLst/>
          </a:prstGeom>
          <a:noFill/>
          <a:ln>
            <a:noFill/>
          </a:ln>
        </p:spPr>
      </p:pic>
      <p:sp>
        <p:nvSpPr>
          <p:cNvPr id="57" name="Google Shape;57;p1"/>
          <p:cNvSpPr txBox="1"/>
          <p:nvPr/>
        </p:nvSpPr>
        <p:spPr>
          <a:xfrm>
            <a:off x="96700" y="4727925"/>
            <a:ext cx="6035700" cy="35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sv-SE" sz="1200" u="sng" cap="none" strike="noStrike">
                <a:solidFill>
                  <a:schemeClr val="hlink"/>
                </a:solidFill>
                <a:latin typeface="Arial"/>
                <a:ea typeface="Arial"/>
                <a:cs typeface="Arial"/>
                <a:sym typeface="Arial"/>
              </a:rPr>
              <a:t>https://nbisweden.github.io/module-organising-data-dm-practices/</a:t>
            </a:r>
            <a:endParaRPr b="0" i="0" sz="1200" u="none" cap="none" strike="noStrike">
              <a:solidFill>
                <a:srgbClr val="000000"/>
              </a:solidFill>
              <a:latin typeface="Arial"/>
              <a:ea typeface="Arial"/>
              <a:cs typeface="Arial"/>
              <a:sym typeface="Arial"/>
            </a:endParaRPr>
          </a:p>
        </p:txBody>
      </p:sp>
      <p:sp>
        <p:nvSpPr>
          <p:cNvPr id="58" name="Google Shape;58;p1"/>
          <p:cNvSpPr txBox="1"/>
          <p:nvPr>
            <p:ph type="ctrTitle"/>
          </p:nvPr>
        </p:nvSpPr>
        <p:spPr>
          <a:xfrm>
            <a:off x="50" y="1248700"/>
            <a:ext cx="9144000" cy="1432500"/>
          </a:xfrm>
          <a:prstGeom prst="rect">
            <a:avLst/>
          </a:prstGeom>
        </p:spPr>
        <p:txBody>
          <a:bodyPr anchorCtr="0" anchor="b" bIns="25700" lIns="51425" spcFirstLastPara="1" rIns="51425" wrap="square" tIns="25700">
            <a:normAutofit/>
          </a:bodyPr>
          <a:lstStyle/>
          <a:p>
            <a:pPr indent="0" lvl="0" marL="0" rtl="0" algn="ctr">
              <a:lnSpc>
                <a:spcPct val="100000"/>
              </a:lnSpc>
              <a:spcBef>
                <a:spcPts val="400"/>
              </a:spcBef>
              <a:spcAft>
                <a:spcPts val="0"/>
              </a:spcAft>
              <a:buNone/>
            </a:pPr>
            <a:r>
              <a:rPr b="0" i="1" lang="sv-SE" sz="2000">
                <a:solidFill>
                  <a:schemeClr val="dk1"/>
                </a:solidFill>
              </a:rPr>
              <a:t>Introduction to Data Management Practices course</a:t>
            </a:r>
            <a:endParaRPr b="0" i="1" sz="2000">
              <a:solidFill>
                <a:schemeClr val="dk1"/>
              </a:solidFill>
            </a:endParaRPr>
          </a:p>
          <a:p>
            <a:pPr indent="0" lvl="0" marL="0" rtl="0" algn="ctr">
              <a:lnSpc>
                <a:spcPct val="100000"/>
              </a:lnSpc>
              <a:spcBef>
                <a:spcPts val="400"/>
              </a:spcBef>
              <a:spcAft>
                <a:spcPts val="0"/>
              </a:spcAft>
              <a:buNone/>
            </a:pPr>
            <a:r>
              <a:rPr b="0" lang="sv-SE" sz="2000">
                <a:solidFill>
                  <a:schemeClr val="dk1"/>
                </a:solidFill>
              </a:rPr>
              <a:t>NBIS DM Team</a:t>
            </a:r>
            <a:endParaRPr b="0" sz="2000">
              <a:solidFill>
                <a:schemeClr val="dk1"/>
              </a:solidFill>
            </a:endParaRPr>
          </a:p>
          <a:p>
            <a:pPr indent="0" lvl="0" marL="0" rtl="0" algn="ctr">
              <a:lnSpc>
                <a:spcPct val="100000"/>
              </a:lnSpc>
              <a:spcBef>
                <a:spcPts val="400"/>
              </a:spcBef>
              <a:spcAft>
                <a:spcPts val="0"/>
              </a:spcAft>
              <a:buClr>
                <a:schemeClr val="dk1"/>
              </a:buClr>
              <a:buSzPts val="2000"/>
              <a:buFont typeface="Arial"/>
              <a:buNone/>
            </a:pPr>
            <a:r>
              <a:rPr b="0" lang="sv-SE" sz="2000">
                <a:solidFill>
                  <a:schemeClr val="dk1"/>
                </a:solidFill>
                <a:extLst>
                  <a:ext uri="http://customooxmlschemas.google.com/">
                    <go:slidesCustomData xmlns:go="http://customooxmlschemas.google.com/" textRoundtripDataId="0"/>
                  </a:ext>
                </a:extLst>
              </a:rPr>
              <a:t>data@nbis.se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3"/>
          <p:cNvSpPr txBox="1"/>
          <p:nvPr/>
        </p:nvSpPr>
        <p:spPr>
          <a:xfrm>
            <a:off x="1555111" y="173500"/>
            <a:ext cx="5437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rgbClr val="0070C0"/>
                </a:solidFill>
                <a:latin typeface="Arial"/>
                <a:ea typeface="Arial"/>
                <a:cs typeface="Arial"/>
                <a:sym typeface="Arial"/>
              </a:rPr>
              <a:t>Exercise 3</a:t>
            </a:r>
            <a:endParaRPr b="0" i="0" sz="1400" u="none" cap="none" strike="noStrike">
              <a:solidFill>
                <a:srgbClr val="000000"/>
              </a:solidFill>
              <a:latin typeface="Arial"/>
              <a:ea typeface="Arial"/>
              <a:cs typeface="Arial"/>
              <a:sym typeface="Arial"/>
            </a:endParaRPr>
          </a:p>
        </p:txBody>
      </p:sp>
      <p:sp>
        <p:nvSpPr>
          <p:cNvPr id="163" name="Google Shape;163;p13"/>
          <p:cNvSpPr txBox="1"/>
          <p:nvPr/>
        </p:nvSpPr>
        <p:spPr>
          <a:xfrm>
            <a:off x="703366" y="1008966"/>
            <a:ext cx="5622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sv-SE" sz="2000" u="none" cap="none" strike="noStrike">
                <a:solidFill>
                  <a:schemeClr val="dk1"/>
                </a:solidFill>
                <a:latin typeface="Arial"/>
                <a:ea typeface="Arial"/>
                <a:cs typeface="Arial"/>
                <a:sym typeface="Arial"/>
              </a:rPr>
              <a:t>Test yourself on record keeping statements</a:t>
            </a:r>
            <a:endParaRPr b="0" i="0" sz="2000" u="none" cap="none" strike="noStrike">
              <a:solidFill>
                <a:schemeClr val="dk1"/>
              </a:solidFill>
              <a:latin typeface="Arial"/>
              <a:ea typeface="Arial"/>
              <a:cs typeface="Arial"/>
              <a:sym typeface="Arial"/>
            </a:endParaRPr>
          </a:p>
        </p:txBody>
      </p:sp>
      <p:sp>
        <p:nvSpPr>
          <p:cNvPr id="164" name="Google Shape;164;p13"/>
          <p:cNvSpPr txBox="1"/>
          <p:nvPr/>
        </p:nvSpPr>
        <p:spPr>
          <a:xfrm>
            <a:off x="703385" y="1737338"/>
            <a:ext cx="8206800" cy="28629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1800"/>
              <a:buFont typeface="Arial"/>
              <a:buAutoNum type="arabicPeriod"/>
            </a:pPr>
            <a:r>
              <a:rPr b="0" i="0" lang="sv-SE" sz="1800" u="none" cap="none" strike="noStrike">
                <a:solidFill>
                  <a:srgbClr val="C00000"/>
                </a:solidFill>
                <a:latin typeface="Arial"/>
                <a:ea typeface="Arial"/>
                <a:cs typeface="Arial"/>
                <a:sym typeface="Arial"/>
              </a:rPr>
              <a:t>Analogue and digital records makes information equally findable. (F)</a:t>
            </a:r>
            <a:endParaRPr b="0" i="0" sz="18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800"/>
              <a:buFont typeface="Arial"/>
              <a:buAutoNum type="arabicPeriod"/>
            </a:pPr>
            <a:r>
              <a:rPr b="0" i="0" lang="sv-SE" sz="1800" u="none" cap="none" strike="noStrike">
                <a:solidFill>
                  <a:srgbClr val="00B050"/>
                </a:solidFill>
                <a:latin typeface="Arial"/>
                <a:ea typeface="Arial"/>
                <a:cs typeface="Arial"/>
                <a:sym typeface="Arial"/>
              </a:rPr>
              <a:t>New information in digital records can be easily shared with other users. (T)</a:t>
            </a:r>
            <a:endParaRPr b="0" i="0" sz="18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800"/>
              <a:buFont typeface="Arial"/>
              <a:buAutoNum type="arabicPeriod"/>
            </a:pPr>
            <a:r>
              <a:rPr b="0" i="0" lang="sv-SE" sz="1800" u="none" cap="none" strike="noStrike">
                <a:solidFill>
                  <a:srgbClr val="C00000"/>
                </a:solidFill>
                <a:latin typeface="Arial"/>
                <a:ea typeface="Arial"/>
                <a:cs typeface="Arial"/>
                <a:sym typeface="Arial"/>
              </a:rPr>
              <a:t>Analogue records can be kept safe from any physical accidents. (F)</a:t>
            </a:r>
            <a:endParaRPr b="0" i="0" sz="18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800"/>
              <a:buFont typeface="Arial"/>
              <a:buAutoNum type="arabicPeriod"/>
            </a:pPr>
            <a:r>
              <a:rPr b="0" i="0" lang="sv-SE" sz="1800" u="none" cap="none" strike="noStrike">
                <a:solidFill>
                  <a:srgbClr val="00B050"/>
                </a:solidFill>
                <a:latin typeface="Arial"/>
                <a:ea typeface="Arial"/>
                <a:cs typeface="Arial"/>
                <a:sym typeface="Arial"/>
              </a:rPr>
              <a:t>All researchers in a shared lab should have access to the same platform for keeping records and taking notes. (T)</a:t>
            </a:r>
            <a:endParaRPr b="0" i="0" sz="18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800"/>
              <a:buFont typeface="Arial"/>
              <a:buAutoNum type="arabicPeriod"/>
            </a:pPr>
            <a:r>
              <a:rPr b="0" i="0" lang="sv-SE" sz="1800" u="none" cap="none" strike="noStrike">
                <a:solidFill>
                  <a:srgbClr val="00B050"/>
                </a:solidFill>
                <a:latin typeface="Arial"/>
                <a:ea typeface="Arial"/>
                <a:cs typeface="Arial"/>
                <a:sym typeface="Arial"/>
              </a:rPr>
              <a:t>Digital records should follow the same backup strategy as the data they describe. (T)</a:t>
            </a:r>
            <a:endParaRPr b="0" i="0" sz="18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4"/>
          <p:cNvSpPr/>
          <p:nvPr/>
        </p:nvSpPr>
        <p:spPr>
          <a:xfrm>
            <a:off x="174100" y="2708800"/>
            <a:ext cx="8851800" cy="1858800"/>
          </a:xfrm>
          <a:prstGeom prst="roundRect">
            <a:avLst>
              <a:gd fmla="val 16667" name="adj"/>
            </a:avLst>
          </a:prstGeom>
          <a:solidFill>
            <a:schemeClr val="lt1"/>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4"/>
          <p:cNvSpPr txBox="1"/>
          <p:nvPr/>
        </p:nvSpPr>
        <p:spPr>
          <a:xfrm>
            <a:off x="1521980" y="134979"/>
            <a:ext cx="5437500" cy="47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rPr>
              <a:t>FAIR by README</a:t>
            </a:r>
            <a:endParaRPr b="0" i="0" sz="1400" u="none" cap="none" strike="noStrike">
              <a:solidFill>
                <a:srgbClr val="000000"/>
              </a:solidFill>
              <a:latin typeface="Arial"/>
              <a:ea typeface="Arial"/>
              <a:cs typeface="Arial"/>
              <a:sym typeface="Arial"/>
            </a:endParaRPr>
          </a:p>
        </p:txBody>
      </p:sp>
      <p:sp>
        <p:nvSpPr>
          <p:cNvPr id="171" name="Google Shape;171;p14"/>
          <p:cNvSpPr txBox="1"/>
          <p:nvPr/>
        </p:nvSpPr>
        <p:spPr>
          <a:xfrm>
            <a:off x="174092" y="856647"/>
            <a:ext cx="8562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A </a:t>
            </a:r>
            <a:r>
              <a:rPr b="1" i="0" lang="sv-SE" sz="1600" u="none" cap="none" strike="noStrike">
                <a:solidFill>
                  <a:srgbClr val="000000"/>
                </a:solidFill>
                <a:latin typeface="Arial"/>
                <a:ea typeface="Arial"/>
                <a:cs typeface="Arial"/>
                <a:sym typeface="Arial"/>
              </a:rPr>
              <a:t>README </a:t>
            </a:r>
            <a:r>
              <a:rPr b="0" i="0" lang="sv-SE" sz="1600" u="none" cap="none" strike="noStrike">
                <a:solidFill>
                  <a:srgbClr val="000000"/>
                </a:solidFill>
                <a:latin typeface="Arial"/>
                <a:ea typeface="Arial"/>
                <a:cs typeface="Arial"/>
                <a:sym typeface="Arial"/>
              </a:rPr>
              <a:t>file usually defined as the starting point of information about something </a:t>
            </a:r>
            <a:endParaRPr b="0" i="0" sz="1400" u="none" cap="none" strike="noStrike">
              <a:solidFill>
                <a:srgbClr val="000000"/>
              </a:solidFill>
              <a:latin typeface="Arial"/>
              <a:ea typeface="Arial"/>
              <a:cs typeface="Arial"/>
              <a:sym typeface="Arial"/>
            </a:endParaRPr>
          </a:p>
        </p:txBody>
      </p:sp>
      <p:sp>
        <p:nvSpPr>
          <p:cNvPr id="172" name="Google Shape;172;p14"/>
          <p:cNvSpPr txBox="1"/>
          <p:nvPr/>
        </p:nvSpPr>
        <p:spPr>
          <a:xfrm>
            <a:off x="155692" y="1354778"/>
            <a:ext cx="89883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sv-SE" sz="1600" u="none" cap="none" strike="noStrike">
                <a:solidFill>
                  <a:srgbClr val="000000"/>
                </a:solidFill>
                <a:latin typeface="Arial"/>
                <a:ea typeface="Arial"/>
                <a:cs typeface="Arial"/>
                <a:sym typeface="Arial"/>
              </a:rPr>
              <a:t>        FAIR</a:t>
            </a:r>
            <a:r>
              <a:rPr b="0" i="0" lang="sv-SE" sz="1600" u="none" cap="none" strike="noStrike">
                <a:solidFill>
                  <a:srgbClr val="000000"/>
                </a:solidFill>
                <a:latin typeface="Arial"/>
                <a:ea typeface="Arial"/>
                <a:cs typeface="Arial"/>
                <a:sym typeface="Arial"/>
              </a:rPr>
              <a:t>ify your research by using </a:t>
            </a:r>
            <a:r>
              <a:rPr b="1" i="0" lang="sv-SE" sz="1600" u="none" cap="none" strike="noStrike">
                <a:solidFill>
                  <a:srgbClr val="000000"/>
                </a:solidFill>
                <a:latin typeface="Arial"/>
                <a:ea typeface="Arial"/>
                <a:cs typeface="Arial"/>
                <a:sym typeface="Arial"/>
              </a:rPr>
              <a:t>README files </a:t>
            </a:r>
            <a:r>
              <a:rPr b="0" i="0" lang="sv-SE" sz="1600" u="none" cap="none" strike="noStrike">
                <a:solidFill>
                  <a:srgbClr val="000000"/>
                </a:solidFill>
                <a:latin typeface="Arial"/>
                <a:ea typeface="Arial"/>
                <a:cs typeface="Arial"/>
                <a:sym typeface="Arial"/>
              </a:rPr>
              <a:t>as documentation files for: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	Folder level            Explaining folder contents, naming, file history, organisation/structure etc</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	Data             Explaining file names and contents</a:t>
            </a:r>
            <a:endParaRPr b="0" i="0" sz="1600" u="none" cap="none" strike="noStrike">
              <a:solidFill>
                <a:srgbClr val="000000"/>
              </a:solidFill>
              <a:latin typeface="Arial"/>
              <a:ea typeface="Arial"/>
              <a:cs typeface="Arial"/>
              <a:sym typeface="Arial"/>
            </a:endParaRPr>
          </a:p>
        </p:txBody>
      </p:sp>
      <p:sp>
        <p:nvSpPr>
          <p:cNvPr id="173" name="Google Shape;173;p14"/>
          <p:cNvSpPr txBox="1"/>
          <p:nvPr/>
        </p:nvSpPr>
        <p:spPr>
          <a:xfrm>
            <a:off x="197850" y="2875900"/>
            <a:ext cx="3096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sv-SE" sz="1600" u="none" cap="none" strike="noStrike">
                <a:solidFill>
                  <a:srgbClr val="000000"/>
                </a:solidFill>
                <a:latin typeface="Arial"/>
                <a:ea typeface="Arial"/>
                <a:cs typeface="Arial"/>
                <a:sym typeface="Arial"/>
              </a:rPr>
              <a:t>README </a:t>
            </a:r>
            <a:r>
              <a:rPr b="0" i="0" lang="sv-SE" sz="1600" u="none" cap="none" strike="noStrike">
                <a:solidFill>
                  <a:srgbClr val="000000"/>
                </a:solidFill>
                <a:latin typeface="Arial"/>
                <a:ea typeface="Arial"/>
                <a:cs typeface="Arial"/>
                <a:sym typeface="Arial"/>
              </a:rPr>
              <a:t>in Markdown (.md)</a:t>
            </a:r>
            <a:endParaRPr b="0" i="0" sz="1400" u="none" cap="none" strike="noStrike">
              <a:solidFill>
                <a:srgbClr val="000000"/>
              </a:solidFill>
              <a:latin typeface="Arial"/>
              <a:ea typeface="Arial"/>
              <a:cs typeface="Arial"/>
              <a:sym typeface="Arial"/>
            </a:endParaRPr>
          </a:p>
        </p:txBody>
      </p:sp>
      <p:sp>
        <p:nvSpPr>
          <p:cNvPr id="174" name="Google Shape;174;p14"/>
          <p:cNvSpPr txBox="1"/>
          <p:nvPr/>
        </p:nvSpPr>
        <p:spPr>
          <a:xfrm>
            <a:off x="2961600" y="2837800"/>
            <a:ext cx="6182400" cy="1600800"/>
          </a:xfrm>
          <a:prstGeom prst="rect">
            <a:avLst/>
          </a:prstGeom>
          <a:noFill/>
          <a:ln>
            <a:noFill/>
          </a:ln>
        </p:spPr>
        <p:txBody>
          <a:bodyPr anchorCtr="0" anchor="t" bIns="45700" lIns="91425" spcFirstLastPara="1" rIns="91425" wrap="square" tIns="45700">
            <a:spAutoFit/>
          </a:bodyPr>
          <a:lstStyle/>
          <a:p>
            <a:pPr indent="-273050" lvl="0" marL="285750" marR="0" rtl="0" algn="l">
              <a:lnSpc>
                <a:spcPct val="150000"/>
              </a:lnSpc>
              <a:spcBef>
                <a:spcPts val="0"/>
              </a:spcBef>
              <a:spcAft>
                <a:spcPts val="0"/>
              </a:spcAft>
              <a:buClr>
                <a:srgbClr val="000000"/>
              </a:buClr>
              <a:buSzPts val="1400"/>
              <a:buFont typeface="Arial"/>
              <a:buChar char="•"/>
            </a:pPr>
            <a:r>
              <a:rPr b="0" i="0" lang="sv-SE" u="none" cap="none" strike="noStrike">
                <a:solidFill>
                  <a:srgbClr val="000000"/>
                </a:solidFill>
                <a:latin typeface="Arial"/>
                <a:ea typeface="Arial"/>
                <a:cs typeface="Arial"/>
                <a:sym typeface="Arial"/>
              </a:rPr>
              <a:t>Allows text and content formatting without interference</a:t>
            </a:r>
            <a:endParaRPr b="0" i="0" u="none" cap="none" strike="noStrike">
              <a:solidFill>
                <a:srgbClr val="000000"/>
              </a:solidFill>
              <a:latin typeface="Arial"/>
              <a:ea typeface="Arial"/>
              <a:cs typeface="Arial"/>
              <a:sym typeface="Arial"/>
            </a:endParaRPr>
          </a:p>
          <a:p>
            <a:pPr indent="-273050" lvl="0" marL="285750" marR="0" rtl="0" algn="l">
              <a:lnSpc>
                <a:spcPct val="150000"/>
              </a:lnSpc>
              <a:spcBef>
                <a:spcPts val="0"/>
              </a:spcBef>
              <a:spcAft>
                <a:spcPts val="0"/>
              </a:spcAft>
              <a:buClr>
                <a:srgbClr val="000000"/>
              </a:buClr>
              <a:buSzPts val="1400"/>
              <a:buFont typeface="Arial"/>
              <a:buChar char="•"/>
            </a:pPr>
            <a:r>
              <a:rPr b="0" i="0" lang="sv-SE" u="none" cap="none" strike="noStrike">
                <a:solidFill>
                  <a:srgbClr val="000000"/>
                </a:solidFill>
                <a:latin typeface="Arial"/>
                <a:ea typeface="Arial"/>
                <a:cs typeface="Arial"/>
                <a:sym typeface="Arial"/>
              </a:rPr>
              <a:t>Highly compatible with e.g. GitHub</a:t>
            </a:r>
            <a:endParaRPr b="0" i="0" u="none" cap="none" strike="noStrike">
              <a:solidFill>
                <a:srgbClr val="000000"/>
              </a:solidFill>
              <a:latin typeface="Arial"/>
              <a:ea typeface="Arial"/>
              <a:cs typeface="Arial"/>
              <a:sym typeface="Arial"/>
            </a:endParaRPr>
          </a:p>
          <a:p>
            <a:pPr indent="-273050" lvl="0" marL="285750" marR="0" rtl="0" algn="l">
              <a:lnSpc>
                <a:spcPct val="150000"/>
              </a:lnSpc>
              <a:spcBef>
                <a:spcPts val="0"/>
              </a:spcBef>
              <a:spcAft>
                <a:spcPts val="0"/>
              </a:spcAft>
              <a:buClr>
                <a:srgbClr val="000000"/>
              </a:buClr>
              <a:buSzPts val="1400"/>
              <a:buFont typeface="Arial"/>
              <a:buChar char="•"/>
            </a:pPr>
            <a:r>
              <a:rPr b="0" i="0" lang="sv-SE" u="none" cap="none" strike="noStrike">
                <a:solidFill>
                  <a:srgbClr val="000000"/>
                </a:solidFill>
                <a:latin typeface="Arial"/>
                <a:ea typeface="Arial"/>
                <a:cs typeface="Arial"/>
                <a:sym typeface="Arial"/>
              </a:rPr>
              <a:t>Allows inclusion of comments without having to visualize them</a:t>
            </a:r>
            <a:endParaRPr b="0" i="0" u="none" cap="none" strike="noStrike">
              <a:solidFill>
                <a:srgbClr val="000000"/>
              </a:solidFill>
              <a:latin typeface="Arial"/>
              <a:ea typeface="Arial"/>
              <a:cs typeface="Arial"/>
              <a:sym typeface="Arial"/>
            </a:endParaRPr>
          </a:p>
          <a:p>
            <a:pPr indent="-273050" lvl="0" marL="285750" marR="0" rtl="0" algn="l">
              <a:lnSpc>
                <a:spcPct val="150000"/>
              </a:lnSpc>
              <a:spcBef>
                <a:spcPts val="0"/>
              </a:spcBef>
              <a:spcAft>
                <a:spcPts val="0"/>
              </a:spcAft>
              <a:buClr>
                <a:srgbClr val="000000"/>
              </a:buClr>
              <a:buSzPts val="1400"/>
              <a:buFont typeface="Arial"/>
              <a:buChar char="•"/>
            </a:pPr>
            <a:r>
              <a:rPr b="0" i="0" lang="sv-SE" u="none" cap="none" strike="noStrike">
                <a:solidFill>
                  <a:srgbClr val="000000"/>
                </a:solidFill>
                <a:latin typeface="Arial"/>
                <a:ea typeface="Arial"/>
                <a:cs typeface="Arial"/>
                <a:sym typeface="Arial"/>
              </a:rPr>
              <a:t>Easily editable and versatile</a:t>
            </a:r>
            <a:endParaRPr b="0" i="0" sz="1200" u="none" cap="none" strike="noStrike">
              <a:solidFill>
                <a:srgbClr val="000000"/>
              </a:solidFill>
              <a:latin typeface="Arial"/>
              <a:ea typeface="Arial"/>
              <a:cs typeface="Arial"/>
              <a:sym typeface="Arial"/>
            </a:endParaRPr>
          </a:p>
          <a:p>
            <a:pPr indent="-273050" lvl="0" marL="285750" marR="0" rtl="0" algn="l">
              <a:lnSpc>
                <a:spcPct val="150000"/>
              </a:lnSpc>
              <a:spcBef>
                <a:spcPts val="0"/>
              </a:spcBef>
              <a:spcAft>
                <a:spcPts val="0"/>
              </a:spcAft>
              <a:buClr>
                <a:srgbClr val="000000"/>
              </a:buClr>
              <a:buSzPts val="1400"/>
              <a:buFont typeface="Arial"/>
              <a:buChar char="•"/>
            </a:pPr>
            <a:r>
              <a:rPr b="0" i="0" lang="sv-SE" u="none" cap="none" strike="noStrike">
                <a:solidFill>
                  <a:srgbClr val="000000"/>
                </a:solidFill>
                <a:latin typeface="Arial"/>
                <a:ea typeface="Arial"/>
                <a:cs typeface="Arial"/>
                <a:sym typeface="Arial"/>
              </a:rPr>
              <a:t>Does not require particular skills</a:t>
            </a:r>
            <a:endParaRPr b="0" i="0" u="none" cap="none" strike="noStrike">
              <a:solidFill>
                <a:srgbClr val="000000"/>
              </a:solidFill>
              <a:latin typeface="Arial"/>
              <a:ea typeface="Arial"/>
              <a:cs typeface="Arial"/>
              <a:sym typeface="Arial"/>
            </a:endParaRPr>
          </a:p>
        </p:txBody>
      </p:sp>
      <p:sp>
        <p:nvSpPr>
          <p:cNvPr id="175" name="Google Shape;175;p14"/>
          <p:cNvSpPr/>
          <p:nvPr/>
        </p:nvSpPr>
        <p:spPr>
          <a:xfrm>
            <a:off x="1230175" y="2382888"/>
            <a:ext cx="443400" cy="246300"/>
          </a:xfrm>
          <a:prstGeom prst="notched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4"/>
          <p:cNvSpPr/>
          <p:nvPr/>
        </p:nvSpPr>
        <p:spPr>
          <a:xfrm>
            <a:off x="1855325" y="1912475"/>
            <a:ext cx="443400" cy="246300"/>
          </a:xfrm>
          <a:prstGeom prst="notchedRightArrow">
            <a:avLst>
              <a:gd fmla="val 50000" name="adj1"/>
              <a:gd fmla="val 50000" name="adj2"/>
            </a:avLst>
          </a:prstGeom>
          <a:solidFill>
            <a:srgbClr val="98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g12848ee71a0_0_0"/>
          <p:cNvPicPr preferRelativeResize="0"/>
          <p:nvPr/>
        </p:nvPicPr>
        <p:blipFill rotWithShape="1">
          <a:blip r:embed="rId3">
            <a:alphaModFix/>
          </a:blip>
          <a:srcRect b="0" l="0" r="0" t="0"/>
          <a:stretch/>
        </p:blipFill>
        <p:spPr>
          <a:xfrm>
            <a:off x="1113775" y="1235950"/>
            <a:ext cx="1915375" cy="3700350"/>
          </a:xfrm>
          <a:prstGeom prst="rect">
            <a:avLst/>
          </a:prstGeom>
          <a:noFill/>
          <a:ln>
            <a:noFill/>
          </a:ln>
        </p:spPr>
      </p:pic>
      <p:sp>
        <p:nvSpPr>
          <p:cNvPr id="182" name="Google Shape;182;g12848ee71a0_0_0"/>
          <p:cNvSpPr txBox="1"/>
          <p:nvPr/>
        </p:nvSpPr>
        <p:spPr>
          <a:xfrm>
            <a:off x="1521980" y="134979"/>
            <a:ext cx="5437500" cy="47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rPr>
              <a:t>README</a:t>
            </a:r>
            <a:endParaRPr b="0" i="0" sz="1400" u="none" cap="none" strike="noStrike">
              <a:solidFill>
                <a:srgbClr val="000000"/>
              </a:solidFill>
              <a:latin typeface="Arial"/>
              <a:ea typeface="Arial"/>
              <a:cs typeface="Arial"/>
              <a:sym typeface="Arial"/>
            </a:endParaRPr>
          </a:p>
        </p:txBody>
      </p:sp>
      <p:sp>
        <p:nvSpPr>
          <p:cNvPr id="183" name="Google Shape;183;g12848ee71a0_0_0"/>
          <p:cNvSpPr/>
          <p:nvPr/>
        </p:nvSpPr>
        <p:spPr>
          <a:xfrm>
            <a:off x="903400" y="815938"/>
            <a:ext cx="2336100" cy="350100"/>
          </a:xfrm>
          <a:prstGeom prst="downArrowCallout">
            <a:avLst>
              <a:gd fmla="val 25000" name="adj1"/>
              <a:gd fmla="val 25000" name="adj2"/>
              <a:gd fmla="val 25000" name="adj3"/>
              <a:gd fmla="val 64977" name="adj4"/>
            </a:avLst>
          </a:prstGeom>
          <a:solidFill>
            <a:srgbClr val="C1E55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README in Folder</a:t>
            </a:r>
            <a:endParaRPr/>
          </a:p>
        </p:txBody>
      </p:sp>
      <p:pic>
        <p:nvPicPr>
          <p:cNvPr id="184" name="Google Shape;184;g12848ee71a0_0_0"/>
          <p:cNvPicPr preferRelativeResize="0"/>
          <p:nvPr/>
        </p:nvPicPr>
        <p:blipFill>
          <a:blip r:embed="rId4">
            <a:alphaModFix/>
          </a:blip>
          <a:stretch>
            <a:fillRect/>
          </a:stretch>
        </p:blipFill>
        <p:spPr>
          <a:xfrm>
            <a:off x="3666275" y="1212675"/>
            <a:ext cx="4841925" cy="3746900"/>
          </a:xfrm>
          <a:prstGeom prst="rect">
            <a:avLst/>
          </a:prstGeom>
          <a:noFill/>
          <a:ln>
            <a:noFill/>
          </a:ln>
        </p:spPr>
      </p:pic>
      <p:sp>
        <p:nvSpPr>
          <p:cNvPr id="185" name="Google Shape;185;g12848ee71a0_0_0"/>
          <p:cNvSpPr/>
          <p:nvPr/>
        </p:nvSpPr>
        <p:spPr>
          <a:xfrm>
            <a:off x="4422475" y="815950"/>
            <a:ext cx="2981700" cy="350100"/>
          </a:xfrm>
          <a:prstGeom prst="downArrowCallout">
            <a:avLst>
              <a:gd fmla="val 25000" name="adj1"/>
              <a:gd fmla="val 25000" name="adj2"/>
              <a:gd fmla="val 25000" name="adj3"/>
              <a:gd fmla="val 64977" name="adj4"/>
            </a:avLst>
          </a:prstGeom>
          <a:solidFill>
            <a:srgbClr val="C1E55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README in Markdown.md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5"/>
          <p:cNvSpPr txBox="1"/>
          <p:nvPr/>
        </p:nvSpPr>
        <p:spPr>
          <a:xfrm>
            <a:off x="1521980" y="134979"/>
            <a:ext cx="5437500" cy="47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rgbClr val="0070C0"/>
                </a:solidFill>
                <a:latin typeface="Arial"/>
                <a:ea typeface="Arial"/>
                <a:cs typeface="Arial"/>
                <a:sym typeface="Arial"/>
              </a:rPr>
              <a:t>Exercise 4</a:t>
            </a:r>
            <a:endParaRPr b="0" i="0" sz="1400" u="none" cap="none" strike="noStrike">
              <a:solidFill>
                <a:srgbClr val="000000"/>
              </a:solidFill>
              <a:latin typeface="Arial"/>
              <a:ea typeface="Arial"/>
              <a:cs typeface="Arial"/>
              <a:sym typeface="Arial"/>
            </a:endParaRPr>
          </a:p>
        </p:txBody>
      </p:sp>
      <p:sp>
        <p:nvSpPr>
          <p:cNvPr id="191" name="Google Shape;191;p15"/>
          <p:cNvSpPr txBox="1"/>
          <p:nvPr/>
        </p:nvSpPr>
        <p:spPr>
          <a:xfrm>
            <a:off x="534039" y="1086357"/>
            <a:ext cx="8279400" cy="206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sv-SE" sz="2000" u="none" cap="none" strike="noStrike">
                <a:solidFill>
                  <a:srgbClr val="569CD6"/>
                </a:solidFill>
                <a:latin typeface="Arial"/>
                <a:ea typeface="Arial"/>
                <a:cs typeface="Arial"/>
                <a:sym typeface="Arial"/>
              </a:rPr>
              <a:t>Discussion</a:t>
            </a:r>
            <a:endParaRPr b="0" i="0" sz="2000" u="none" cap="none" strike="noStrike">
              <a:solidFill>
                <a:srgbClr val="D4D4D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A99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A99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chemeClr val="dk1"/>
                </a:solidFill>
                <a:latin typeface="Arial"/>
                <a:ea typeface="Arial"/>
                <a:cs typeface="Arial"/>
                <a:sym typeface="Arial"/>
              </a:rPr>
              <a:t>Consider an example where you would have benefited from having access to a README file when working with 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chemeClr val="dk1"/>
                </a:solidFill>
                <a:latin typeface="Arial"/>
                <a:ea typeface="Arial"/>
                <a:cs typeface="Arial"/>
                <a:sym typeface="Arial"/>
              </a:rPr>
              <a:t>Describe to your neighbor what you would have wanted such a file to contain.</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6"/>
          <p:cNvSpPr txBox="1"/>
          <p:nvPr/>
        </p:nvSpPr>
        <p:spPr>
          <a:xfrm>
            <a:off x="1521980" y="134979"/>
            <a:ext cx="5437500" cy="47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extLst>
                  <a:ext uri="http://customooxmlschemas.google.com/">
                    <go:slidesCustomData xmlns:go="http://customooxmlschemas.google.com/" textRoundtripDataId="3"/>
                  </a:ext>
                </a:extLst>
              </a:rPr>
              <a:t>Backup</a:t>
            </a:r>
            <a:endParaRPr b="0" i="0" sz="1400" u="none" cap="none" strike="noStrike">
              <a:solidFill>
                <a:srgbClr val="000000"/>
              </a:solidFill>
              <a:latin typeface="Arial"/>
              <a:ea typeface="Arial"/>
              <a:cs typeface="Arial"/>
              <a:sym typeface="Arial"/>
            </a:endParaRPr>
          </a:p>
        </p:txBody>
      </p:sp>
      <p:sp>
        <p:nvSpPr>
          <p:cNvPr id="197" name="Google Shape;197;p16"/>
          <p:cNvSpPr txBox="1"/>
          <p:nvPr/>
        </p:nvSpPr>
        <p:spPr>
          <a:xfrm>
            <a:off x="0" y="898700"/>
            <a:ext cx="9053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sv-SE" sz="1800" u="none" cap="none" strike="noStrike">
                <a:solidFill>
                  <a:srgbClr val="000000"/>
                </a:solidFill>
                <a:latin typeface="Arial"/>
                <a:ea typeface="Arial"/>
                <a:cs typeface="Arial"/>
                <a:sym typeface="Arial"/>
              </a:rPr>
              <a:t>Data and hardware failure</a:t>
            </a:r>
            <a:r>
              <a:rPr b="0" i="0" lang="sv-SE" sz="1800" u="none" cap="none" strike="noStrike">
                <a:solidFill>
                  <a:srgbClr val="000000"/>
                </a:solidFill>
                <a:latin typeface="Arial"/>
                <a:ea typeface="Arial"/>
                <a:cs typeface="Arial"/>
                <a:sym typeface="Arial"/>
              </a:rPr>
              <a:t> is always a threat.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sv-SE" sz="1800" u="none" cap="none" strike="noStrike">
                <a:solidFill>
                  <a:srgbClr val="000000"/>
                </a:solidFill>
                <a:latin typeface="Arial"/>
                <a:ea typeface="Arial"/>
                <a:cs typeface="Arial"/>
                <a:sym typeface="Arial"/>
              </a:rPr>
              <a:t>Plan early (have a backup strategy) for potential failure!</a:t>
            </a:r>
            <a:endParaRPr b="0" i="0" sz="1800" u="none" cap="none" strike="noStrike">
              <a:solidFill>
                <a:srgbClr val="000000"/>
              </a:solidFill>
              <a:latin typeface="Arial"/>
              <a:ea typeface="Arial"/>
              <a:cs typeface="Arial"/>
              <a:sym typeface="Arial"/>
            </a:endParaRPr>
          </a:p>
        </p:txBody>
      </p:sp>
      <p:sp>
        <p:nvSpPr>
          <p:cNvPr id="198" name="Google Shape;198;p16"/>
          <p:cNvSpPr txBox="1"/>
          <p:nvPr/>
        </p:nvSpPr>
        <p:spPr>
          <a:xfrm>
            <a:off x="2067325" y="2231575"/>
            <a:ext cx="5108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sv-SE" sz="1800" u="none" cap="none" strike="noStrike">
                <a:solidFill>
                  <a:srgbClr val="000000"/>
                </a:solidFill>
                <a:latin typeface="Arial"/>
                <a:ea typeface="Arial"/>
                <a:cs typeface="Arial"/>
                <a:sym typeface="Arial"/>
              </a:rPr>
              <a:t>Good to know for </a:t>
            </a:r>
            <a:r>
              <a:rPr b="1" i="0" lang="sv-SE" sz="1800" u="none" cap="none" strike="noStrike">
                <a:solidFill>
                  <a:srgbClr val="000000"/>
                </a:solidFill>
                <a:latin typeface="Arial"/>
                <a:ea typeface="Arial"/>
                <a:cs typeface="Arial"/>
                <a:sym typeface="Arial"/>
              </a:rPr>
              <a:t>backup</a:t>
            </a:r>
            <a:r>
              <a:rPr b="0" i="0" lang="sv-SE" sz="1800" u="none" cap="none" strike="noStrike">
                <a:solidFill>
                  <a:srgbClr val="000000"/>
                </a:solidFill>
                <a:latin typeface="Arial"/>
                <a:ea typeface="Arial"/>
                <a:cs typeface="Arial"/>
                <a:sym typeface="Arial"/>
              </a:rPr>
              <a:t> planning purposes:</a:t>
            </a:r>
            <a:endParaRPr b="0" i="0" sz="1600" u="none" cap="none" strike="noStrike">
              <a:solidFill>
                <a:srgbClr val="000000"/>
              </a:solidFill>
              <a:latin typeface="Arial"/>
              <a:ea typeface="Arial"/>
              <a:cs typeface="Arial"/>
              <a:sym typeface="Arial"/>
            </a:endParaRPr>
          </a:p>
        </p:txBody>
      </p:sp>
      <p:sp>
        <p:nvSpPr>
          <p:cNvPr id="199" name="Google Shape;199;p16"/>
          <p:cNvSpPr txBox="1"/>
          <p:nvPr/>
        </p:nvSpPr>
        <p:spPr>
          <a:xfrm>
            <a:off x="2921326" y="2902675"/>
            <a:ext cx="3950700" cy="1644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15000"/>
              </a:lnSpc>
              <a:spcBef>
                <a:spcPts val="0"/>
              </a:spcBef>
              <a:spcAft>
                <a:spcPts val="0"/>
              </a:spcAft>
              <a:buClr>
                <a:srgbClr val="000000"/>
              </a:buClr>
              <a:buSzPts val="1800"/>
              <a:buFont typeface="Arial"/>
              <a:buChar char="➔"/>
            </a:pPr>
            <a:r>
              <a:rPr b="0" i="0" lang="sv-SE" sz="1800" u="none" cap="none" strike="noStrike">
                <a:solidFill>
                  <a:srgbClr val="000000"/>
                </a:solidFill>
                <a:latin typeface="Arial"/>
                <a:ea typeface="Arial"/>
                <a:cs typeface="Arial"/>
                <a:sym typeface="Arial"/>
              </a:rPr>
              <a:t>Data sensitivity</a:t>
            </a:r>
            <a:endParaRPr b="0" i="0" sz="1800" u="none" cap="none" strike="noStrike">
              <a:solidFill>
                <a:srgbClr val="000000"/>
              </a:solidFill>
              <a:latin typeface="Arial"/>
              <a:ea typeface="Arial"/>
              <a:cs typeface="Arial"/>
              <a:sym typeface="Arial"/>
            </a:endParaRPr>
          </a:p>
          <a:p>
            <a:pPr indent="-285750" lvl="0" marL="285750" marR="0" rtl="0" algn="l">
              <a:lnSpc>
                <a:spcPct val="115000"/>
              </a:lnSpc>
              <a:spcBef>
                <a:spcPts val="0"/>
              </a:spcBef>
              <a:spcAft>
                <a:spcPts val="0"/>
              </a:spcAft>
              <a:buClr>
                <a:srgbClr val="000000"/>
              </a:buClr>
              <a:buSzPts val="1800"/>
              <a:buFont typeface="Arial"/>
              <a:buChar char="➔"/>
            </a:pPr>
            <a:r>
              <a:rPr b="0" i="0" lang="sv-SE" sz="1800" u="none" cap="none" strike="noStrike">
                <a:solidFill>
                  <a:srgbClr val="000000"/>
                </a:solidFill>
                <a:latin typeface="Arial"/>
                <a:ea typeface="Arial"/>
                <a:cs typeface="Arial"/>
                <a:sym typeface="Arial"/>
              </a:rPr>
              <a:t>Ease of access</a:t>
            </a:r>
            <a:endParaRPr b="0" i="0" sz="1800" u="none" cap="none" strike="noStrike">
              <a:solidFill>
                <a:srgbClr val="000000"/>
              </a:solidFill>
              <a:latin typeface="Arial"/>
              <a:ea typeface="Arial"/>
              <a:cs typeface="Arial"/>
              <a:sym typeface="Arial"/>
            </a:endParaRPr>
          </a:p>
          <a:p>
            <a:pPr indent="-285750" lvl="0" marL="285750" marR="0" rtl="0" algn="l">
              <a:lnSpc>
                <a:spcPct val="115000"/>
              </a:lnSpc>
              <a:spcBef>
                <a:spcPts val="0"/>
              </a:spcBef>
              <a:spcAft>
                <a:spcPts val="0"/>
              </a:spcAft>
              <a:buClr>
                <a:srgbClr val="000000"/>
              </a:buClr>
              <a:buSzPts val="1800"/>
              <a:buFont typeface="Arial"/>
              <a:buChar char="➔"/>
            </a:pPr>
            <a:r>
              <a:rPr b="0" i="0" lang="sv-SE" sz="1800" u="none" cap="none" strike="noStrike">
                <a:solidFill>
                  <a:srgbClr val="000000"/>
                </a:solidFill>
                <a:latin typeface="Arial"/>
                <a:ea typeface="Arial"/>
                <a:cs typeface="Arial"/>
                <a:sym typeface="Arial"/>
              </a:rPr>
              <a:t>File sizes</a:t>
            </a:r>
            <a:endParaRPr b="0" i="0" sz="1800" u="none" cap="none" strike="noStrike">
              <a:solidFill>
                <a:srgbClr val="000000"/>
              </a:solidFill>
              <a:latin typeface="Arial"/>
              <a:ea typeface="Arial"/>
              <a:cs typeface="Arial"/>
              <a:sym typeface="Arial"/>
            </a:endParaRPr>
          </a:p>
          <a:p>
            <a:pPr indent="-285750" lvl="0" marL="285750" marR="0" rtl="0" algn="l">
              <a:lnSpc>
                <a:spcPct val="115000"/>
              </a:lnSpc>
              <a:spcBef>
                <a:spcPts val="0"/>
              </a:spcBef>
              <a:spcAft>
                <a:spcPts val="0"/>
              </a:spcAft>
              <a:buClr>
                <a:srgbClr val="000000"/>
              </a:buClr>
              <a:buSzPts val="1800"/>
              <a:buFont typeface="Arial"/>
              <a:buChar char="➔"/>
            </a:pPr>
            <a:r>
              <a:rPr b="0" i="0" lang="sv-SE" sz="1800" u="none" cap="none" strike="noStrike">
                <a:solidFill>
                  <a:srgbClr val="000000"/>
                </a:solidFill>
                <a:latin typeface="Arial"/>
                <a:ea typeface="Arial"/>
                <a:cs typeface="Arial"/>
                <a:sym typeface="Arial"/>
              </a:rPr>
              <a:t>Overall data volumes</a:t>
            </a:r>
            <a:endParaRPr b="0" i="0" sz="1800" u="none" cap="none" strike="noStrike">
              <a:solidFill>
                <a:srgbClr val="000000"/>
              </a:solidFill>
              <a:latin typeface="Arial"/>
              <a:ea typeface="Arial"/>
              <a:cs typeface="Arial"/>
              <a:sym typeface="Arial"/>
            </a:endParaRPr>
          </a:p>
          <a:p>
            <a:pPr indent="-285750" lvl="0" marL="285750" marR="0" rtl="0" algn="l">
              <a:lnSpc>
                <a:spcPct val="115000"/>
              </a:lnSpc>
              <a:spcBef>
                <a:spcPts val="0"/>
              </a:spcBef>
              <a:spcAft>
                <a:spcPts val="0"/>
              </a:spcAft>
              <a:buClr>
                <a:srgbClr val="000000"/>
              </a:buClr>
              <a:buSzPts val="1800"/>
              <a:buFont typeface="Arial"/>
              <a:buChar char="➔"/>
            </a:pPr>
            <a:r>
              <a:rPr b="0" i="0" lang="sv-SE" sz="1800" u="none" cap="none" strike="noStrike">
                <a:solidFill>
                  <a:srgbClr val="000000"/>
                </a:solidFill>
                <a:latin typeface="Arial"/>
                <a:ea typeface="Arial"/>
                <a:cs typeface="Arial"/>
                <a:sym typeface="Arial"/>
              </a:rPr>
              <a:t>Data life cycle in project</a:t>
            </a:r>
            <a:endParaRPr b="0" i="0" sz="1800" u="none" cap="none" strike="noStrike">
              <a:solidFill>
                <a:srgbClr val="000000"/>
              </a:solidFill>
              <a:latin typeface="Arial"/>
              <a:ea typeface="Arial"/>
              <a:cs typeface="Arial"/>
              <a:sym typeface="Arial"/>
            </a:endParaRPr>
          </a:p>
        </p:txBody>
      </p:sp>
      <p:sp>
        <p:nvSpPr>
          <p:cNvPr id="200" name="Google Shape;200;p16"/>
          <p:cNvSpPr txBox="1"/>
          <p:nvPr/>
        </p:nvSpPr>
        <p:spPr>
          <a:xfrm>
            <a:off x="234525" y="4631125"/>
            <a:ext cx="30000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2cb4ae02c9c_1_24"/>
          <p:cNvSpPr txBox="1"/>
          <p:nvPr/>
        </p:nvSpPr>
        <p:spPr>
          <a:xfrm>
            <a:off x="1521980" y="134979"/>
            <a:ext cx="5437500" cy="47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rPr>
              <a:t>Backup</a:t>
            </a:r>
            <a:endParaRPr b="0" i="0" sz="1400" u="none" cap="none" strike="noStrike">
              <a:solidFill>
                <a:srgbClr val="000000"/>
              </a:solidFill>
              <a:latin typeface="Arial"/>
              <a:ea typeface="Arial"/>
              <a:cs typeface="Arial"/>
              <a:sym typeface="Arial"/>
            </a:endParaRPr>
          </a:p>
        </p:txBody>
      </p:sp>
      <p:sp>
        <p:nvSpPr>
          <p:cNvPr id="206" name="Google Shape;206;g2cb4ae02c9c_1_24"/>
          <p:cNvSpPr txBox="1"/>
          <p:nvPr/>
        </p:nvSpPr>
        <p:spPr>
          <a:xfrm>
            <a:off x="2476275" y="4611700"/>
            <a:ext cx="4483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rgbClr val="000000"/>
                </a:solidFill>
                <a:latin typeface="Arial"/>
                <a:ea typeface="Arial"/>
                <a:cs typeface="Arial"/>
                <a:sym typeface="Arial"/>
              </a:rPr>
              <a:t>Robust backups need to be </a:t>
            </a:r>
            <a:r>
              <a:rPr b="1" i="0" lang="sv-SE" sz="1800" u="none" cap="none" strike="noStrike">
                <a:solidFill>
                  <a:srgbClr val="000000"/>
                </a:solidFill>
                <a:latin typeface="Arial"/>
                <a:ea typeface="Arial"/>
                <a:cs typeface="Arial"/>
                <a:sym typeface="Arial"/>
              </a:rPr>
              <a:t>automated</a:t>
            </a:r>
            <a:endParaRPr b="1" i="0" sz="1800" u="none" cap="none" strike="noStrike">
              <a:solidFill>
                <a:srgbClr val="000000"/>
              </a:solidFill>
              <a:latin typeface="Arial"/>
              <a:ea typeface="Arial"/>
              <a:cs typeface="Arial"/>
              <a:sym typeface="Arial"/>
            </a:endParaRPr>
          </a:p>
        </p:txBody>
      </p:sp>
      <p:sp>
        <p:nvSpPr>
          <p:cNvPr id="207" name="Google Shape;207;g2cb4ae02c9c_1_24"/>
          <p:cNvSpPr/>
          <p:nvPr/>
        </p:nvSpPr>
        <p:spPr>
          <a:xfrm>
            <a:off x="582675" y="1093800"/>
            <a:ext cx="2348400" cy="3199200"/>
          </a:xfrm>
          <a:prstGeom prst="roundRect">
            <a:avLst>
              <a:gd fmla="val 16667" name="adj"/>
            </a:avLst>
          </a:prstGeom>
          <a:solidFill>
            <a:schemeClr val="l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sv-SE" sz="1800" u="none" cap="none" strike="noStrike">
                <a:solidFill>
                  <a:srgbClr val="000000"/>
                </a:solidFill>
                <a:latin typeface="Arial"/>
                <a:ea typeface="Arial"/>
                <a:cs typeface="Arial"/>
                <a:sym typeface="Arial"/>
              </a:rPr>
              <a:t>Nearly all data, metadata and project information necessary to understand your analysis and results </a:t>
            </a:r>
            <a:r>
              <a:rPr b="1" i="0" lang="sv-SE" sz="1800" u="none" cap="none" strike="noStrike">
                <a:solidFill>
                  <a:srgbClr val="000000"/>
                </a:solidFill>
                <a:latin typeface="Arial"/>
                <a:ea typeface="Arial"/>
                <a:cs typeface="Arial"/>
                <a:sym typeface="Arial"/>
              </a:rPr>
              <a:t>require some sort of backup </a:t>
            </a:r>
            <a:r>
              <a:rPr b="0" i="0" lang="sv-SE" sz="1800" u="none" cap="none" strike="noStrike">
                <a:solidFill>
                  <a:srgbClr val="000000"/>
                </a:solidFill>
                <a:latin typeface="Arial"/>
                <a:ea typeface="Arial"/>
                <a:cs typeface="Arial"/>
                <a:sym typeface="Arial"/>
              </a:rPr>
              <a:t>strategy</a:t>
            </a:r>
            <a:endParaRPr b="0" i="0" sz="1800" u="none" cap="none" strike="noStrike">
              <a:solidFill>
                <a:srgbClr val="000000"/>
              </a:solidFill>
              <a:latin typeface="Arial"/>
              <a:ea typeface="Arial"/>
              <a:cs typeface="Arial"/>
              <a:sym typeface="Arial"/>
            </a:endParaRPr>
          </a:p>
        </p:txBody>
      </p:sp>
      <p:sp>
        <p:nvSpPr>
          <p:cNvPr id="208" name="Google Shape;208;g2cb4ae02c9c_1_24"/>
          <p:cNvSpPr/>
          <p:nvPr/>
        </p:nvSpPr>
        <p:spPr>
          <a:xfrm>
            <a:off x="3397800" y="1093800"/>
            <a:ext cx="2348400" cy="3199200"/>
          </a:xfrm>
          <a:prstGeom prst="roundRect">
            <a:avLst>
              <a:gd fmla="val 16667" name="adj"/>
            </a:avLst>
          </a:prstGeom>
          <a:solidFill>
            <a:schemeClr val="l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rgbClr val="000000"/>
                </a:solidFill>
                <a:latin typeface="Arial"/>
                <a:ea typeface="Arial"/>
                <a:cs typeface="Arial"/>
                <a:sym typeface="Arial"/>
              </a:rPr>
              <a:t>Try to keep backup in </a:t>
            </a:r>
            <a:r>
              <a:rPr b="1" i="0" lang="sv-SE" sz="1800" u="none" cap="none" strike="noStrike">
                <a:solidFill>
                  <a:srgbClr val="000000"/>
                </a:solidFill>
                <a:latin typeface="Arial"/>
                <a:ea typeface="Arial"/>
                <a:cs typeface="Arial"/>
                <a:sym typeface="Arial"/>
              </a:rPr>
              <a:t>three separate copies,</a:t>
            </a:r>
            <a:r>
              <a:rPr b="0" i="0" lang="sv-SE" sz="1800" u="none" cap="none" strike="noStrike">
                <a:solidFill>
                  <a:srgbClr val="000000"/>
                </a:solidFill>
                <a:latin typeface="Arial"/>
                <a:ea typeface="Arial"/>
                <a:cs typeface="Arial"/>
                <a:sym typeface="Arial"/>
              </a:rPr>
              <a:t> on at least two different kinds of media (server, portable hard drive, cloud). Consider off-site backups</a:t>
            </a:r>
            <a:endParaRPr b="0" i="0" sz="1800" u="none" cap="none" strike="noStrike">
              <a:solidFill>
                <a:srgbClr val="000000"/>
              </a:solidFill>
              <a:latin typeface="Arial"/>
              <a:ea typeface="Arial"/>
              <a:cs typeface="Arial"/>
              <a:sym typeface="Arial"/>
            </a:endParaRPr>
          </a:p>
        </p:txBody>
      </p:sp>
      <p:sp>
        <p:nvSpPr>
          <p:cNvPr id="209" name="Google Shape;209;g2cb4ae02c9c_1_24"/>
          <p:cNvSpPr/>
          <p:nvPr/>
        </p:nvSpPr>
        <p:spPr>
          <a:xfrm>
            <a:off x="6212925" y="1093800"/>
            <a:ext cx="2348400" cy="3199200"/>
          </a:xfrm>
          <a:prstGeom prst="roundRect">
            <a:avLst>
              <a:gd fmla="val 16667" name="adj"/>
            </a:avLst>
          </a:prstGeom>
          <a:solidFill>
            <a:schemeClr val="l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sv-SE" sz="1800" u="none" cap="none" strike="noStrike">
                <a:solidFill>
                  <a:srgbClr val="000000"/>
                </a:solidFill>
                <a:latin typeface="Arial"/>
                <a:ea typeface="Arial"/>
                <a:cs typeface="Arial"/>
                <a:sym typeface="Arial"/>
              </a:rPr>
              <a:t>Never backup</a:t>
            </a:r>
            <a:r>
              <a:rPr b="0" i="0" lang="sv-SE" sz="1800" u="none" cap="none" strike="noStrike">
                <a:solidFill>
                  <a:srgbClr val="000000"/>
                </a:solidFill>
                <a:latin typeface="Arial"/>
                <a:ea typeface="Arial"/>
                <a:cs typeface="Arial"/>
                <a:sym typeface="Arial"/>
              </a:rPr>
              <a:t> your data on </a:t>
            </a:r>
            <a:r>
              <a:rPr b="1" i="0" lang="sv-SE" sz="1800" u="none" cap="none" strike="noStrike">
                <a:solidFill>
                  <a:srgbClr val="000000"/>
                </a:solidFill>
                <a:latin typeface="Arial"/>
                <a:ea typeface="Arial"/>
                <a:cs typeface="Arial"/>
                <a:sym typeface="Arial"/>
              </a:rPr>
              <a:t>portable drives only</a:t>
            </a:r>
            <a:r>
              <a:rPr b="0" i="0" lang="sv-SE" sz="1800" u="none" cap="none" strike="noStrike">
                <a:solidFill>
                  <a:srgbClr val="000000"/>
                </a:solidFill>
                <a:latin typeface="Arial"/>
                <a:ea typeface="Arial"/>
                <a:cs typeface="Arial"/>
                <a:sym typeface="Arial"/>
              </a:rPr>
              <a:t>, and particularly not on USB sticks!</a:t>
            </a:r>
            <a:endParaRPr b="0" i="0" sz="18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7"/>
          <p:cNvSpPr txBox="1"/>
          <p:nvPr/>
        </p:nvSpPr>
        <p:spPr>
          <a:xfrm>
            <a:off x="1521980" y="134979"/>
            <a:ext cx="5437500" cy="47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rgbClr val="0070C0"/>
                </a:solidFill>
                <a:latin typeface="Arial"/>
                <a:ea typeface="Arial"/>
                <a:cs typeface="Arial"/>
                <a:sym typeface="Arial"/>
              </a:rPr>
              <a:t>Exercise 5</a:t>
            </a:r>
            <a:endParaRPr b="0" i="0" sz="1400" u="none" cap="none" strike="noStrike">
              <a:solidFill>
                <a:srgbClr val="000000"/>
              </a:solidFill>
              <a:latin typeface="Arial"/>
              <a:ea typeface="Arial"/>
              <a:cs typeface="Arial"/>
              <a:sym typeface="Arial"/>
            </a:endParaRPr>
          </a:p>
        </p:txBody>
      </p:sp>
      <p:sp>
        <p:nvSpPr>
          <p:cNvPr id="215" name="Google Shape;215;p17"/>
          <p:cNvSpPr txBox="1"/>
          <p:nvPr/>
        </p:nvSpPr>
        <p:spPr>
          <a:xfrm>
            <a:off x="489314" y="766282"/>
            <a:ext cx="8279400" cy="402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sv-SE" sz="2000" u="none" cap="none" strike="noStrike">
                <a:solidFill>
                  <a:srgbClr val="569CD6"/>
                </a:solidFill>
                <a:latin typeface="Arial"/>
                <a:ea typeface="Arial"/>
                <a:cs typeface="Arial"/>
                <a:sym typeface="Arial"/>
              </a:rPr>
              <a:t>Discussion</a:t>
            </a:r>
            <a:endParaRPr b="0" i="0" sz="2000" u="none" cap="none" strike="noStrike">
              <a:solidFill>
                <a:srgbClr val="D4D4D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A99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chemeClr val="dk1"/>
                </a:solidFill>
                <a:latin typeface="Arial"/>
                <a:ea typeface="Arial"/>
                <a:cs typeface="Arial"/>
                <a:sym typeface="Arial"/>
              </a:rPr>
              <a:t>Discuss in pairs the validity of the following statements on data backup: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A9955"/>
              </a:solidFill>
              <a:latin typeface="Arial"/>
              <a:ea typeface="Arial"/>
              <a:cs typeface="Arial"/>
              <a:sym typeface="Arial"/>
            </a:endParaRPr>
          </a:p>
          <a:p>
            <a:pPr indent="-342900" lvl="0" marL="342900" marR="0" rtl="0" algn="l">
              <a:lnSpc>
                <a:spcPct val="115000"/>
              </a:lnSpc>
              <a:spcBef>
                <a:spcPts val="0"/>
              </a:spcBef>
              <a:spcAft>
                <a:spcPts val="0"/>
              </a:spcAft>
              <a:buClr>
                <a:srgbClr val="000000"/>
              </a:buClr>
              <a:buSzPts val="1600"/>
              <a:buFont typeface="Arial"/>
              <a:buAutoNum type="arabicPeriod"/>
            </a:pPr>
            <a:r>
              <a:rPr b="0" i="0" lang="sv-SE" sz="1600" u="none" cap="none" strike="noStrike">
                <a:solidFill>
                  <a:schemeClr val="dk1"/>
                </a:solidFill>
                <a:latin typeface="Arial"/>
                <a:ea typeface="Arial"/>
                <a:cs typeface="Arial"/>
                <a:sym typeface="Arial"/>
              </a:rPr>
              <a:t>I have my most important data backed up on my laptop. I have never experienced a hard drive failure, and my current laptop has a new state-of-the-art hard drive. Therefore, I don't need external backups.</a:t>
            </a:r>
            <a:endParaRPr b="0" i="0" sz="1600" u="none" cap="none" strike="noStrike">
              <a:solidFill>
                <a:srgbClr val="000000"/>
              </a:solidFill>
              <a:latin typeface="Arial"/>
              <a:ea typeface="Arial"/>
              <a:cs typeface="Arial"/>
              <a:sym typeface="Arial"/>
            </a:endParaRPr>
          </a:p>
          <a:p>
            <a:pPr indent="-342900" lvl="0" marL="342900" marR="0" rtl="0" algn="l">
              <a:lnSpc>
                <a:spcPct val="115000"/>
              </a:lnSpc>
              <a:spcBef>
                <a:spcPts val="0"/>
              </a:spcBef>
              <a:spcAft>
                <a:spcPts val="0"/>
              </a:spcAft>
              <a:buClr>
                <a:srgbClr val="000000"/>
              </a:buClr>
              <a:buSzPts val="1600"/>
              <a:buFont typeface="Arial"/>
              <a:buAutoNum type="arabicPeriod"/>
            </a:pPr>
            <a:r>
              <a:rPr b="0" i="0" lang="sv-SE" sz="1600" u="none" cap="none" strike="noStrike">
                <a:solidFill>
                  <a:schemeClr val="dk1"/>
                </a:solidFill>
                <a:latin typeface="Arial"/>
                <a:ea typeface="Arial"/>
                <a:cs typeface="Arial"/>
                <a:sym typeface="Arial"/>
              </a:rPr>
              <a:t>All my data is stored in a cloud service.</a:t>
            </a:r>
            <a:endParaRPr b="0" i="0" sz="1600" u="none" cap="none" strike="noStrike">
              <a:solidFill>
                <a:srgbClr val="000000"/>
              </a:solidFill>
              <a:latin typeface="Arial"/>
              <a:ea typeface="Arial"/>
              <a:cs typeface="Arial"/>
              <a:sym typeface="Arial"/>
            </a:endParaRPr>
          </a:p>
          <a:p>
            <a:pPr indent="-342900" lvl="0" marL="342900" marR="0" rtl="0" algn="l">
              <a:lnSpc>
                <a:spcPct val="115000"/>
              </a:lnSpc>
              <a:spcBef>
                <a:spcPts val="0"/>
              </a:spcBef>
              <a:spcAft>
                <a:spcPts val="0"/>
              </a:spcAft>
              <a:buClr>
                <a:srgbClr val="000000"/>
              </a:buClr>
              <a:buSzPts val="1600"/>
              <a:buFont typeface="Arial"/>
              <a:buAutoNum type="arabicPeriod"/>
            </a:pPr>
            <a:r>
              <a:rPr b="0" i="0" lang="sv-SE" sz="1600" u="none" cap="none" strike="noStrike">
                <a:solidFill>
                  <a:schemeClr val="dk1"/>
                </a:solidFill>
                <a:latin typeface="Arial"/>
                <a:ea typeface="Arial"/>
                <a:cs typeface="Arial"/>
                <a:sym typeface="Arial"/>
              </a:rPr>
              <a:t>My data is on a portable hard drive. There is a backup of the most important files on a shared USB stick in my research group.</a:t>
            </a:r>
            <a:endParaRPr b="0" i="0" sz="1600" u="none" cap="none" strike="noStrike">
              <a:solidFill>
                <a:srgbClr val="000000"/>
              </a:solidFill>
              <a:latin typeface="Arial"/>
              <a:ea typeface="Arial"/>
              <a:cs typeface="Arial"/>
              <a:sym typeface="Arial"/>
            </a:endParaRPr>
          </a:p>
          <a:p>
            <a:pPr indent="-342900" lvl="0" marL="342900" marR="0" rtl="0" algn="l">
              <a:lnSpc>
                <a:spcPct val="115000"/>
              </a:lnSpc>
              <a:spcBef>
                <a:spcPts val="0"/>
              </a:spcBef>
              <a:spcAft>
                <a:spcPts val="0"/>
              </a:spcAft>
              <a:buClr>
                <a:srgbClr val="000000"/>
              </a:buClr>
              <a:buSzPts val="1600"/>
              <a:buFont typeface="Arial"/>
              <a:buAutoNum type="arabicPeriod"/>
            </a:pPr>
            <a:r>
              <a:rPr b="0" i="0" lang="sv-SE" sz="1600" u="none" cap="none" strike="noStrike">
                <a:solidFill>
                  <a:schemeClr val="dk1"/>
                </a:solidFill>
                <a:latin typeface="Arial"/>
                <a:ea typeface="Arial"/>
                <a:cs typeface="Arial"/>
                <a:sym typeface="Arial"/>
              </a:rPr>
              <a:t>My data is on a departmental backup administered by my University. Additionally, we have a server for all the data stored in our project.</a:t>
            </a:r>
            <a:endParaRPr b="0" i="0" sz="1600" u="none" cap="none" strike="noStrike">
              <a:solidFill>
                <a:srgbClr val="000000"/>
              </a:solidFill>
              <a:latin typeface="Arial"/>
              <a:ea typeface="Arial"/>
              <a:cs typeface="Arial"/>
              <a:sym typeface="Arial"/>
            </a:endParaRPr>
          </a:p>
          <a:p>
            <a:pPr indent="-342900" lvl="0" marL="342900" marR="0" rtl="0" algn="l">
              <a:lnSpc>
                <a:spcPct val="115000"/>
              </a:lnSpc>
              <a:spcBef>
                <a:spcPts val="0"/>
              </a:spcBef>
              <a:spcAft>
                <a:spcPts val="0"/>
              </a:spcAft>
              <a:buClr>
                <a:srgbClr val="000000"/>
              </a:buClr>
              <a:buSzPts val="1600"/>
              <a:buFont typeface="Arial"/>
              <a:buAutoNum type="arabicPeriod"/>
            </a:pPr>
            <a:r>
              <a:rPr b="0" i="0" lang="sv-SE" sz="1600" u="none" cap="none" strike="noStrike">
                <a:solidFill>
                  <a:schemeClr val="dk1"/>
                </a:solidFill>
                <a:latin typeface="Arial"/>
                <a:ea typeface="Arial"/>
                <a:cs typeface="Arial"/>
                <a:sym typeface="Arial"/>
              </a:rPr>
              <a:t>We have no shared backup at all. All members in our research group are responsible for their own data.</a:t>
            </a:r>
            <a:endParaRPr b="0" i="0" sz="1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8"/>
          <p:cNvSpPr txBox="1"/>
          <p:nvPr/>
        </p:nvSpPr>
        <p:spPr>
          <a:xfrm>
            <a:off x="1521980" y="134979"/>
            <a:ext cx="5437500" cy="47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rgbClr val="0070C0"/>
                </a:solidFill>
                <a:latin typeface="Arial"/>
                <a:ea typeface="Arial"/>
                <a:cs typeface="Arial"/>
                <a:sym typeface="Arial"/>
              </a:rPr>
              <a:t>Exercise 5</a:t>
            </a:r>
            <a:endParaRPr b="0" i="0" sz="1400" u="none" cap="none" strike="noStrike">
              <a:solidFill>
                <a:srgbClr val="000000"/>
              </a:solidFill>
              <a:latin typeface="Arial"/>
              <a:ea typeface="Arial"/>
              <a:cs typeface="Arial"/>
              <a:sym typeface="Arial"/>
            </a:endParaRPr>
          </a:p>
        </p:txBody>
      </p:sp>
      <p:sp>
        <p:nvSpPr>
          <p:cNvPr id="221" name="Google Shape;221;p18"/>
          <p:cNvSpPr txBox="1"/>
          <p:nvPr/>
        </p:nvSpPr>
        <p:spPr>
          <a:xfrm>
            <a:off x="547289" y="801932"/>
            <a:ext cx="8279400" cy="3940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sv-SE" sz="2000" u="none" cap="none" strike="noStrike">
                <a:solidFill>
                  <a:srgbClr val="569CD6"/>
                </a:solidFill>
                <a:latin typeface="Arial"/>
                <a:ea typeface="Arial"/>
                <a:cs typeface="Arial"/>
                <a:sym typeface="Arial"/>
              </a:rPr>
              <a:t>Discussion</a:t>
            </a:r>
            <a:endParaRPr b="0" i="0" sz="2000" u="none" cap="none" strike="noStrike">
              <a:solidFill>
                <a:srgbClr val="D4D4D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A99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chemeClr val="dk1"/>
                </a:solidFill>
                <a:latin typeface="Arial"/>
                <a:ea typeface="Arial"/>
                <a:cs typeface="Arial"/>
                <a:sym typeface="Arial"/>
              </a:rPr>
              <a:t>Discuss in pairs the validity of the following statements on data backup: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A9955"/>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sv-SE" sz="1600" u="none" cap="none" strike="noStrike">
                <a:solidFill>
                  <a:srgbClr val="FF0000"/>
                </a:solidFill>
                <a:latin typeface="Arial"/>
                <a:ea typeface="Arial"/>
                <a:cs typeface="Arial"/>
                <a:sym typeface="Arial"/>
              </a:rPr>
              <a:t>Unsafe and not recommended. All hard drives can be subject to failure. In case of failure, all data will be lost.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sv-SE" sz="1600" u="none" cap="none" strike="noStrike">
                <a:solidFill>
                  <a:schemeClr val="accent6"/>
                </a:solidFill>
                <a:latin typeface="Arial"/>
                <a:ea typeface="Arial"/>
                <a:cs typeface="Arial"/>
                <a:sym typeface="Arial"/>
              </a:rPr>
              <a:t>Cloud services can be sufficient as backup, but are not fail safe. It can be sufficient in combination with a secondary backup on e.g. a shared server. </a:t>
            </a:r>
            <a:r>
              <a:rPr b="0" i="0" lang="sv-SE" sz="1600" u="none" cap="none" strike="noStrike">
                <a:solidFill>
                  <a:srgbClr val="FF0000"/>
                </a:solidFill>
                <a:latin typeface="Arial"/>
                <a:ea typeface="Arial"/>
                <a:cs typeface="Arial"/>
                <a:sym typeface="Arial"/>
              </a:rPr>
              <a:t>For certain types of data (e.g. sensitive information), a cloud service may be outright inappropriate.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sv-SE" sz="1600" u="none" cap="none" strike="noStrike">
                <a:solidFill>
                  <a:srgbClr val="FF0000"/>
                </a:solidFill>
                <a:latin typeface="Arial"/>
                <a:ea typeface="Arial"/>
                <a:cs typeface="Arial"/>
                <a:sym typeface="Arial"/>
              </a:rPr>
              <a:t>Not a good solution. Both portable hard drives as well as USB sticks are prone to failure.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sv-SE" sz="1600" u="none" cap="none" strike="noStrike">
                <a:solidFill>
                  <a:srgbClr val="92D050"/>
                </a:solidFill>
                <a:latin typeface="Arial"/>
                <a:ea typeface="Arial"/>
                <a:cs typeface="Arial"/>
                <a:sym typeface="Arial"/>
              </a:rPr>
              <a:t>A good solution in general. Data is stored independently in two separate systems. Centrally administered services are usually organised in such a way that partial failures does not affect the users.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sv-SE" sz="1600" u="none" cap="none" strike="noStrike">
                <a:solidFill>
                  <a:srgbClr val="FF0000"/>
                </a:solidFill>
                <a:latin typeface="Arial"/>
                <a:ea typeface="Arial"/>
                <a:cs typeface="Arial"/>
                <a:sym typeface="Arial"/>
              </a:rPr>
              <a:t>Worst possible alternative. A disaster waiting to happen!</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9"/>
          <p:cNvSpPr txBox="1"/>
          <p:nvPr/>
        </p:nvSpPr>
        <p:spPr>
          <a:xfrm>
            <a:off x="1521980" y="134979"/>
            <a:ext cx="5437500" cy="47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rPr>
              <a:t>Backup</a:t>
            </a:r>
            <a:endParaRPr b="0" i="0" sz="1400" u="none" cap="none" strike="noStrike">
              <a:solidFill>
                <a:srgbClr val="000000"/>
              </a:solidFill>
              <a:latin typeface="Arial"/>
              <a:ea typeface="Arial"/>
              <a:cs typeface="Arial"/>
              <a:sym typeface="Arial"/>
            </a:endParaRPr>
          </a:p>
        </p:txBody>
      </p:sp>
      <p:sp>
        <p:nvSpPr>
          <p:cNvPr id="227" name="Google Shape;227;p19"/>
          <p:cNvSpPr/>
          <p:nvPr/>
        </p:nvSpPr>
        <p:spPr>
          <a:xfrm>
            <a:off x="316200" y="1332350"/>
            <a:ext cx="1989198" cy="1068822"/>
          </a:xfrm>
          <a:prstGeom prst="flowChartTerminator">
            <a:avLst/>
          </a:prstGeom>
          <a:solidFill>
            <a:srgbClr val="92D05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sv-SE" sz="1500" u="none" cap="none" strike="noStrike">
                <a:solidFill>
                  <a:srgbClr val="000000"/>
                </a:solidFill>
                <a:latin typeface="Arial"/>
                <a:ea typeface="Arial"/>
                <a:cs typeface="Arial"/>
                <a:sym typeface="Arial"/>
              </a:rPr>
              <a:t>Find out whether </a:t>
            </a:r>
            <a:r>
              <a:rPr b="1" i="0" lang="sv-SE" sz="1500" u="none" cap="none" strike="noStrike">
                <a:solidFill>
                  <a:srgbClr val="000000"/>
                </a:solidFill>
                <a:latin typeface="Arial"/>
                <a:ea typeface="Arial"/>
                <a:cs typeface="Arial"/>
                <a:sym typeface="Arial"/>
              </a:rPr>
              <a:t>your institution</a:t>
            </a:r>
            <a:r>
              <a:rPr b="0" i="0" lang="sv-SE" sz="1500" u="none" cap="none" strike="noStrike">
                <a:solidFill>
                  <a:srgbClr val="000000"/>
                </a:solidFill>
                <a:latin typeface="Arial"/>
                <a:ea typeface="Arial"/>
                <a:cs typeface="Arial"/>
                <a:sym typeface="Arial"/>
              </a:rPr>
              <a:t> has a backup strategy</a:t>
            </a:r>
            <a:endParaRPr b="0" i="0" sz="1500" u="none" cap="none" strike="noStrike">
              <a:solidFill>
                <a:srgbClr val="000000"/>
              </a:solidFill>
              <a:latin typeface="Arial"/>
              <a:ea typeface="Arial"/>
              <a:cs typeface="Arial"/>
              <a:sym typeface="Arial"/>
            </a:endParaRPr>
          </a:p>
        </p:txBody>
      </p:sp>
      <p:sp>
        <p:nvSpPr>
          <p:cNvPr id="228" name="Google Shape;228;p19"/>
          <p:cNvSpPr txBox="1"/>
          <p:nvPr/>
        </p:nvSpPr>
        <p:spPr>
          <a:xfrm>
            <a:off x="416975" y="741013"/>
            <a:ext cx="4600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chemeClr val="dk1"/>
                </a:solidFill>
                <a:latin typeface="Arial"/>
                <a:ea typeface="Arial"/>
                <a:cs typeface="Arial"/>
                <a:sym typeface="Arial"/>
              </a:rPr>
              <a:t>Creating a </a:t>
            </a:r>
            <a:r>
              <a:rPr b="1" i="0" lang="sv-SE" sz="1800" u="none" cap="none" strike="noStrike">
                <a:solidFill>
                  <a:schemeClr val="dk1"/>
                </a:solidFill>
                <a:latin typeface="Arial"/>
                <a:ea typeface="Arial"/>
                <a:cs typeface="Arial"/>
                <a:sym typeface="Arial"/>
              </a:rPr>
              <a:t>backup strategy</a:t>
            </a:r>
            <a:r>
              <a:rPr b="0" i="0" lang="sv-SE" sz="1800" u="none" cap="none" strike="noStrike">
                <a:solidFill>
                  <a:schemeClr val="dk1"/>
                </a:solidFill>
                <a:latin typeface="Arial"/>
                <a:ea typeface="Arial"/>
                <a:cs typeface="Arial"/>
                <a:sym typeface="Arial"/>
              </a:rPr>
              <a:t> in </a:t>
            </a:r>
            <a:r>
              <a:rPr b="0" i="0" lang="sv-SE" sz="1800" u="none" cap="none" strike="noStrike">
                <a:solidFill>
                  <a:schemeClr val="dk1"/>
                </a:solidFill>
                <a:latin typeface="Arial"/>
                <a:ea typeface="Arial"/>
                <a:cs typeface="Arial"/>
                <a:sym typeface="Arial"/>
                <a:extLst>
                  <a:ext uri="http://customooxmlschemas.google.com/">
                    <go:slidesCustomData xmlns:go="http://customooxmlschemas.google.com/" textRoundtripDataId="4"/>
                  </a:ext>
                </a:extLst>
              </a:rPr>
              <a:t>10 steps</a:t>
            </a:r>
            <a:endParaRPr b="0" i="0" sz="1400" u="none" cap="none" strike="noStrike">
              <a:solidFill>
                <a:srgbClr val="000000"/>
              </a:solidFill>
              <a:latin typeface="Arial"/>
              <a:ea typeface="Arial"/>
              <a:cs typeface="Arial"/>
              <a:sym typeface="Arial"/>
            </a:endParaRPr>
          </a:p>
        </p:txBody>
      </p:sp>
      <p:sp>
        <p:nvSpPr>
          <p:cNvPr id="229" name="Google Shape;229;p19"/>
          <p:cNvSpPr/>
          <p:nvPr/>
        </p:nvSpPr>
        <p:spPr>
          <a:xfrm>
            <a:off x="2444100" y="1332350"/>
            <a:ext cx="1908252" cy="1068822"/>
          </a:xfrm>
          <a:prstGeom prst="flowChartTerminator">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sv-SE" sz="1500" u="none" cap="none" strike="noStrike">
                <a:solidFill>
                  <a:srgbClr val="000000"/>
                </a:solidFill>
                <a:latin typeface="Arial"/>
                <a:ea typeface="Arial"/>
                <a:cs typeface="Arial"/>
                <a:sym typeface="Arial"/>
              </a:rPr>
              <a:t>Determine </a:t>
            </a:r>
            <a:r>
              <a:rPr b="1" i="0" lang="sv-SE" sz="1500" u="none" cap="none" strike="noStrike">
                <a:solidFill>
                  <a:srgbClr val="000000"/>
                </a:solidFill>
                <a:latin typeface="Arial"/>
                <a:ea typeface="Arial"/>
                <a:cs typeface="Arial"/>
                <a:sym typeface="Arial"/>
              </a:rPr>
              <a:t>what</a:t>
            </a:r>
            <a:r>
              <a:rPr b="0" i="0" lang="sv-SE" sz="1500" u="none" cap="none" strike="noStrike">
                <a:solidFill>
                  <a:srgbClr val="000000"/>
                </a:solidFill>
                <a:latin typeface="Arial"/>
                <a:ea typeface="Arial"/>
                <a:cs typeface="Arial"/>
                <a:sym typeface="Arial"/>
              </a:rPr>
              <a:t> you want to back up</a:t>
            </a:r>
            <a:endParaRPr b="0" i="0" sz="1500" u="none" cap="none" strike="noStrike">
              <a:solidFill>
                <a:srgbClr val="000000"/>
              </a:solidFill>
              <a:latin typeface="Arial"/>
              <a:ea typeface="Arial"/>
              <a:cs typeface="Arial"/>
              <a:sym typeface="Arial"/>
            </a:endParaRPr>
          </a:p>
        </p:txBody>
      </p:sp>
      <p:sp>
        <p:nvSpPr>
          <p:cNvPr id="230" name="Google Shape;230;p19"/>
          <p:cNvSpPr/>
          <p:nvPr/>
        </p:nvSpPr>
        <p:spPr>
          <a:xfrm>
            <a:off x="6879775" y="1332350"/>
            <a:ext cx="1812348" cy="1068822"/>
          </a:xfrm>
          <a:prstGeom prst="flowChartTerminator">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sv-SE" sz="1500" u="none" cap="none" strike="noStrike">
                <a:solidFill>
                  <a:srgbClr val="000000"/>
                </a:solidFill>
                <a:latin typeface="Arial"/>
                <a:ea typeface="Arial"/>
                <a:cs typeface="Arial"/>
                <a:sym typeface="Arial"/>
              </a:rPr>
              <a:t>Decide </a:t>
            </a:r>
            <a:r>
              <a:rPr b="1" i="0" lang="sv-SE" sz="1500" u="none" cap="none" strike="noStrike">
                <a:solidFill>
                  <a:srgbClr val="000000"/>
                </a:solidFill>
                <a:latin typeface="Arial"/>
                <a:ea typeface="Arial"/>
                <a:cs typeface="Arial"/>
                <a:sym typeface="Arial"/>
              </a:rPr>
              <a:t>where </a:t>
            </a:r>
            <a:r>
              <a:rPr b="0" i="0" lang="sv-SE" sz="1500" u="none" cap="none" strike="noStrike">
                <a:solidFill>
                  <a:srgbClr val="000000"/>
                </a:solidFill>
                <a:latin typeface="Arial"/>
                <a:ea typeface="Arial"/>
                <a:cs typeface="Arial"/>
                <a:sym typeface="Arial"/>
              </a:rPr>
              <a:t>backups will be </a:t>
            </a:r>
            <a:r>
              <a:rPr b="1" i="0" lang="sv-SE" sz="1500" u="none" cap="none" strike="noStrike">
                <a:solidFill>
                  <a:srgbClr val="000000"/>
                </a:solidFill>
                <a:latin typeface="Arial"/>
                <a:ea typeface="Arial"/>
                <a:cs typeface="Arial"/>
                <a:sym typeface="Arial"/>
              </a:rPr>
              <a:t>stored</a:t>
            </a:r>
            <a:endParaRPr b="1" i="0" sz="1500" u="none" cap="none" strike="noStrike">
              <a:solidFill>
                <a:srgbClr val="000000"/>
              </a:solidFill>
              <a:latin typeface="Arial"/>
              <a:ea typeface="Arial"/>
              <a:cs typeface="Arial"/>
              <a:sym typeface="Arial"/>
            </a:endParaRPr>
          </a:p>
        </p:txBody>
      </p:sp>
      <p:sp>
        <p:nvSpPr>
          <p:cNvPr id="231" name="Google Shape;231;p19"/>
          <p:cNvSpPr/>
          <p:nvPr/>
        </p:nvSpPr>
        <p:spPr>
          <a:xfrm>
            <a:off x="4491825" y="1332350"/>
            <a:ext cx="2214000" cy="1068822"/>
          </a:xfrm>
          <a:prstGeom prst="flowChartTerminator">
            <a:avLst/>
          </a:prstGeom>
          <a:solidFill>
            <a:srgbClr val="92D05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sv-SE" sz="1500" u="none" cap="none" strike="noStrike">
                <a:solidFill>
                  <a:srgbClr val="000000"/>
                </a:solidFill>
                <a:latin typeface="Arial"/>
                <a:ea typeface="Arial"/>
                <a:cs typeface="Arial"/>
                <a:sym typeface="Arial"/>
              </a:rPr>
              <a:t>Decide </a:t>
            </a:r>
            <a:r>
              <a:rPr b="1" i="0" lang="sv-SE" sz="1500" u="none" cap="none" strike="noStrike">
                <a:solidFill>
                  <a:srgbClr val="000000"/>
                </a:solidFill>
                <a:latin typeface="Arial"/>
                <a:ea typeface="Arial"/>
                <a:cs typeface="Arial"/>
                <a:sym typeface="Arial"/>
              </a:rPr>
              <a:t>how many backups</a:t>
            </a:r>
            <a:r>
              <a:rPr b="0" i="0" lang="sv-SE" sz="1500" u="none" cap="none" strike="noStrike">
                <a:solidFill>
                  <a:srgbClr val="000000"/>
                </a:solidFill>
                <a:latin typeface="Arial"/>
                <a:ea typeface="Arial"/>
                <a:cs typeface="Arial"/>
                <a:sym typeface="Arial"/>
              </a:rPr>
              <a:t> you will need and </a:t>
            </a:r>
            <a:r>
              <a:rPr b="1" i="0" lang="sv-SE" sz="1500" u="none" cap="none" strike="noStrike">
                <a:solidFill>
                  <a:srgbClr val="000000"/>
                </a:solidFill>
                <a:latin typeface="Arial"/>
                <a:ea typeface="Arial"/>
                <a:cs typeface="Arial"/>
                <a:sym typeface="Arial"/>
              </a:rPr>
              <a:t>how frequently</a:t>
            </a:r>
            <a:r>
              <a:rPr b="0" i="0" lang="sv-SE" sz="1500" u="none" cap="none" strike="noStrike">
                <a:solidFill>
                  <a:srgbClr val="000000"/>
                </a:solidFill>
                <a:latin typeface="Arial"/>
                <a:ea typeface="Arial"/>
                <a:cs typeface="Arial"/>
                <a:sym typeface="Arial"/>
              </a:rPr>
              <a:t> to backup </a:t>
            </a:r>
            <a:endParaRPr b="0" i="0" sz="1500" u="none" cap="none" strike="noStrike">
              <a:solidFill>
                <a:srgbClr val="000000"/>
              </a:solidFill>
              <a:latin typeface="Arial"/>
              <a:ea typeface="Arial"/>
              <a:cs typeface="Arial"/>
              <a:sym typeface="Arial"/>
            </a:endParaRPr>
          </a:p>
        </p:txBody>
      </p:sp>
      <p:sp>
        <p:nvSpPr>
          <p:cNvPr id="232" name="Google Shape;232;p19"/>
          <p:cNvSpPr/>
          <p:nvPr/>
        </p:nvSpPr>
        <p:spPr>
          <a:xfrm>
            <a:off x="287800" y="2613425"/>
            <a:ext cx="1989198" cy="1246482"/>
          </a:xfrm>
          <a:prstGeom prst="flowChartTerminator">
            <a:avLst/>
          </a:prstGeom>
          <a:solidFill>
            <a:srgbClr val="92D05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sv-SE" sz="1500" u="none" cap="none" strike="noStrike">
                <a:solidFill>
                  <a:srgbClr val="000000"/>
                </a:solidFill>
                <a:latin typeface="Arial"/>
                <a:ea typeface="Arial"/>
                <a:cs typeface="Arial"/>
                <a:sym typeface="Arial"/>
              </a:rPr>
              <a:t>Determine </a:t>
            </a:r>
            <a:r>
              <a:rPr b="1" i="0" lang="sv-SE" sz="1500" u="none" cap="none" strike="noStrike">
                <a:solidFill>
                  <a:srgbClr val="000000"/>
                </a:solidFill>
                <a:latin typeface="Arial"/>
                <a:ea typeface="Arial"/>
                <a:cs typeface="Arial"/>
                <a:sym typeface="Arial"/>
              </a:rPr>
              <a:t>how much storage capacity</a:t>
            </a:r>
            <a:r>
              <a:rPr b="0" i="0" lang="sv-SE" sz="1500" u="none" cap="none" strike="noStrike">
                <a:solidFill>
                  <a:srgbClr val="000000"/>
                </a:solidFill>
                <a:latin typeface="Arial"/>
                <a:ea typeface="Arial"/>
                <a:cs typeface="Arial"/>
                <a:sym typeface="Arial"/>
              </a:rPr>
              <a:t> will be needed</a:t>
            </a:r>
            <a:endParaRPr b="0" i="0" sz="1500" u="none" cap="none" strike="noStrike">
              <a:solidFill>
                <a:srgbClr val="000000"/>
              </a:solidFill>
              <a:latin typeface="Arial"/>
              <a:ea typeface="Arial"/>
              <a:cs typeface="Arial"/>
              <a:sym typeface="Arial"/>
            </a:endParaRPr>
          </a:p>
        </p:txBody>
      </p:sp>
      <p:sp>
        <p:nvSpPr>
          <p:cNvPr id="233" name="Google Shape;233;p19"/>
          <p:cNvSpPr/>
          <p:nvPr/>
        </p:nvSpPr>
        <p:spPr>
          <a:xfrm>
            <a:off x="2444100" y="2613425"/>
            <a:ext cx="1948752" cy="1246482"/>
          </a:xfrm>
          <a:prstGeom prst="flowChartTerminator">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sv-SE" sz="1500" u="none" cap="none" strike="noStrike">
                <a:solidFill>
                  <a:srgbClr val="000000"/>
                </a:solidFill>
                <a:latin typeface="Arial"/>
                <a:ea typeface="Arial"/>
                <a:cs typeface="Arial"/>
                <a:sym typeface="Arial"/>
              </a:rPr>
              <a:t>Determine if there are tools you could use to </a:t>
            </a:r>
            <a:r>
              <a:rPr b="1" i="0" lang="sv-SE" sz="1500" u="none" cap="none" strike="noStrike">
                <a:solidFill>
                  <a:srgbClr val="000000"/>
                </a:solidFill>
                <a:latin typeface="Arial"/>
                <a:ea typeface="Arial"/>
                <a:cs typeface="Arial"/>
                <a:sym typeface="Arial"/>
              </a:rPr>
              <a:t>automate backup </a:t>
            </a:r>
            <a:endParaRPr b="1" i="0" sz="1500" u="none" cap="none" strike="noStrike">
              <a:solidFill>
                <a:srgbClr val="000000"/>
              </a:solidFill>
              <a:latin typeface="Arial"/>
              <a:ea typeface="Arial"/>
              <a:cs typeface="Arial"/>
              <a:sym typeface="Arial"/>
            </a:endParaRPr>
          </a:p>
        </p:txBody>
      </p:sp>
      <p:sp>
        <p:nvSpPr>
          <p:cNvPr id="234" name="Google Shape;234;p19"/>
          <p:cNvSpPr/>
          <p:nvPr/>
        </p:nvSpPr>
        <p:spPr>
          <a:xfrm>
            <a:off x="4600400" y="2613425"/>
            <a:ext cx="2105406" cy="1246482"/>
          </a:xfrm>
          <a:prstGeom prst="flowChartTerminator">
            <a:avLst/>
          </a:prstGeom>
          <a:solidFill>
            <a:srgbClr val="92D05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sv-SE" sz="1500" u="none" cap="none" strike="noStrike">
                <a:solidFill>
                  <a:srgbClr val="000000"/>
                </a:solidFill>
                <a:latin typeface="Arial"/>
                <a:ea typeface="Arial"/>
                <a:cs typeface="Arial"/>
                <a:sym typeface="Arial"/>
              </a:rPr>
              <a:t>Determine </a:t>
            </a:r>
            <a:r>
              <a:rPr b="1" i="0" lang="sv-SE" sz="1500" u="none" cap="none" strike="noStrike">
                <a:solidFill>
                  <a:srgbClr val="000000"/>
                </a:solidFill>
                <a:latin typeface="Arial"/>
                <a:ea typeface="Arial"/>
                <a:cs typeface="Arial"/>
                <a:sym typeface="Arial"/>
              </a:rPr>
              <a:t>how long</a:t>
            </a:r>
            <a:r>
              <a:rPr b="0" i="0" lang="sv-SE" sz="1500" u="none" cap="none" strike="noStrike">
                <a:solidFill>
                  <a:srgbClr val="000000"/>
                </a:solidFill>
                <a:latin typeface="Arial"/>
                <a:ea typeface="Arial"/>
                <a:cs typeface="Arial"/>
                <a:sym typeface="Arial"/>
              </a:rPr>
              <a:t> backups </a:t>
            </a:r>
            <a:r>
              <a:rPr b="1" i="0" lang="sv-SE" sz="1500" u="none" cap="none" strike="noStrike">
                <a:solidFill>
                  <a:srgbClr val="000000"/>
                </a:solidFill>
                <a:latin typeface="Arial"/>
                <a:ea typeface="Arial"/>
                <a:cs typeface="Arial"/>
                <a:sym typeface="Arial"/>
              </a:rPr>
              <a:t>will be kept </a:t>
            </a:r>
            <a:r>
              <a:rPr b="0" i="0" lang="sv-SE" sz="1500" u="none" cap="none" strike="noStrike">
                <a:solidFill>
                  <a:srgbClr val="000000"/>
                </a:solidFill>
                <a:latin typeface="Arial"/>
                <a:ea typeface="Arial"/>
                <a:cs typeface="Arial"/>
                <a:sym typeface="Arial"/>
              </a:rPr>
              <a:t>and how they will be destroyed </a:t>
            </a:r>
            <a:endParaRPr b="0" i="0" sz="1500" u="none" cap="none" strike="noStrike">
              <a:solidFill>
                <a:srgbClr val="000000"/>
              </a:solidFill>
              <a:latin typeface="Arial"/>
              <a:ea typeface="Arial"/>
              <a:cs typeface="Arial"/>
              <a:sym typeface="Arial"/>
            </a:endParaRPr>
          </a:p>
        </p:txBody>
      </p:sp>
      <p:sp>
        <p:nvSpPr>
          <p:cNvPr id="235" name="Google Shape;235;p19"/>
          <p:cNvSpPr/>
          <p:nvPr/>
        </p:nvSpPr>
        <p:spPr>
          <a:xfrm>
            <a:off x="6918600" y="2613425"/>
            <a:ext cx="1908252" cy="1246482"/>
          </a:xfrm>
          <a:prstGeom prst="flowChartTerminator">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sv-SE" sz="1500" u="none" cap="none" strike="noStrike">
                <a:solidFill>
                  <a:srgbClr val="000000"/>
                </a:solidFill>
                <a:latin typeface="Arial"/>
                <a:ea typeface="Arial"/>
                <a:cs typeface="Arial"/>
                <a:sym typeface="Arial"/>
              </a:rPr>
              <a:t>Determine how </a:t>
            </a:r>
            <a:r>
              <a:rPr b="1" i="0" lang="sv-SE" sz="1500" u="none" cap="none" strike="noStrike">
                <a:solidFill>
                  <a:srgbClr val="000000"/>
                </a:solidFill>
                <a:latin typeface="Arial"/>
                <a:ea typeface="Arial"/>
                <a:cs typeface="Arial"/>
                <a:sym typeface="Arial"/>
              </a:rPr>
              <a:t>personal data</a:t>
            </a:r>
            <a:r>
              <a:rPr b="0" i="0" lang="sv-SE" sz="1500" u="none" cap="none" strike="noStrike">
                <a:solidFill>
                  <a:srgbClr val="000000"/>
                </a:solidFill>
                <a:latin typeface="Arial"/>
                <a:ea typeface="Arial"/>
                <a:cs typeface="Arial"/>
                <a:sym typeface="Arial"/>
              </a:rPr>
              <a:t> will be protected</a:t>
            </a:r>
            <a:r>
              <a:rPr b="0" i="0" lang="sv-SE" sz="1300" u="none" cap="none" strike="noStrike">
                <a:solidFill>
                  <a:srgbClr val="000000"/>
                </a:solidFill>
                <a:latin typeface="Arial"/>
                <a:ea typeface="Arial"/>
                <a:cs typeface="Arial"/>
                <a:sym typeface="Arial"/>
              </a:rPr>
              <a:t> </a:t>
            </a:r>
            <a:endParaRPr b="0" i="0" sz="1300" u="none" cap="none" strike="noStrike">
              <a:solidFill>
                <a:srgbClr val="000000"/>
              </a:solidFill>
              <a:latin typeface="Arial"/>
              <a:ea typeface="Arial"/>
              <a:cs typeface="Arial"/>
              <a:sym typeface="Arial"/>
            </a:endParaRPr>
          </a:p>
        </p:txBody>
      </p:sp>
      <p:sp>
        <p:nvSpPr>
          <p:cNvPr id="236" name="Google Shape;236;p19"/>
          <p:cNvSpPr/>
          <p:nvPr/>
        </p:nvSpPr>
        <p:spPr>
          <a:xfrm>
            <a:off x="2403625" y="4053527"/>
            <a:ext cx="1989198" cy="927936"/>
          </a:xfrm>
          <a:prstGeom prst="flowChartTerminator">
            <a:avLst/>
          </a:prstGeom>
          <a:solidFill>
            <a:srgbClr val="92D05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sv-SE" sz="1500" u="none" cap="none" strike="noStrike">
                <a:solidFill>
                  <a:srgbClr val="000000"/>
                </a:solidFill>
                <a:latin typeface="Arial"/>
                <a:ea typeface="Arial"/>
                <a:cs typeface="Arial"/>
                <a:sym typeface="Arial"/>
              </a:rPr>
              <a:t>Devise a disaster </a:t>
            </a:r>
            <a:r>
              <a:rPr b="1" i="0" lang="sv-SE" sz="1500" u="none" cap="none" strike="noStrike">
                <a:solidFill>
                  <a:srgbClr val="000000"/>
                </a:solidFill>
                <a:latin typeface="Arial"/>
                <a:ea typeface="Arial"/>
                <a:cs typeface="Arial"/>
                <a:sym typeface="Arial"/>
              </a:rPr>
              <a:t>recovery plan </a:t>
            </a:r>
            <a:endParaRPr b="1" i="0" sz="1500" u="none" cap="none" strike="noStrike">
              <a:solidFill>
                <a:srgbClr val="000000"/>
              </a:solidFill>
              <a:latin typeface="Arial"/>
              <a:ea typeface="Arial"/>
              <a:cs typeface="Arial"/>
              <a:sym typeface="Arial"/>
            </a:endParaRPr>
          </a:p>
        </p:txBody>
      </p:sp>
      <p:sp>
        <p:nvSpPr>
          <p:cNvPr id="237" name="Google Shape;237;p19"/>
          <p:cNvSpPr/>
          <p:nvPr/>
        </p:nvSpPr>
        <p:spPr>
          <a:xfrm>
            <a:off x="4716625" y="4072138"/>
            <a:ext cx="1989198" cy="927936"/>
          </a:xfrm>
          <a:prstGeom prst="flowChartTerminator">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sv-SE" sz="1500" u="none" cap="none" strike="noStrike">
                <a:solidFill>
                  <a:srgbClr val="000000"/>
                </a:solidFill>
                <a:latin typeface="Arial"/>
                <a:ea typeface="Arial"/>
                <a:cs typeface="Arial"/>
                <a:sym typeface="Arial"/>
              </a:rPr>
              <a:t>Assign </a:t>
            </a:r>
            <a:r>
              <a:rPr b="1" i="0" lang="sv-SE" sz="1500" u="none" cap="none" strike="noStrike">
                <a:solidFill>
                  <a:srgbClr val="000000"/>
                </a:solidFill>
                <a:latin typeface="Arial"/>
                <a:ea typeface="Arial"/>
                <a:cs typeface="Arial"/>
                <a:sym typeface="Arial"/>
              </a:rPr>
              <a:t>responsibilities</a:t>
            </a:r>
            <a:r>
              <a:rPr b="0" i="0" lang="sv-SE"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1000"/>
                                        <p:tgtEl>
                                          <p:spTgt spid="227"/>
                                        </p:tgtEl>
                                        <p:attrNameLst>
                                          <p:attrName>ppt_w</p:attrName>
                                        </p:attrNameLst>
                                      </p:cBhvr>
                                      <p:tavLst>
                                        <p:tav fmla="" tm="0">
                                          <p:val>
                                            <p:strVal val="0"/>
                                          </p:val>
                                        </p:tav>
                                        <p:tav fmla="" tm="100000">
                                          <p:val>
                                            <p:strVal val="#ppt_w"/>
                                          </p:val>
                                        </p:tav>
                                      </p:tavLst>
                                    </p:anim>
                                    <p:anim calcmode="lin" valueType="num">
                                      <p:cBhvr additive="base">
                                        <p:cTn dur="1000"/>
                                        <p:tgtEl>
                                          <p:spTgt spid="22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000"/>
                                        <p:tgtEl>
                                          <p:spTgt spid="229"/>
                                        </p:tgtEl>
                                        <p:attrNameLst>
                                          <p:attrName>ppt_w</p:attrName>
                                        </p:attrNameLst>
                                      </p:cBhvr>
                                      <p:tavLst>
                                        <p:tav fmla="" tm="0">
                                          <p:val>
                                            <p:strVal val="0"/>
                                          </p:val>
                                        </p:tav>
                                        <p:tav fmla="" tm="100000">
                                          <p:val>
                                            <p:strVal val="#ppt_w"/>
                                          </p:val>
                                        </p:tav>
                                      </p:tavLst>
                                    </p:anim>
                                    <p:anim calcmode="lin" valueType="num">
                                      <p:cBhvr additive="base">
                                        <p:cTn dur="1000"/>
                                        <p:tgtEl>
                                          <p:spTgt spid="22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1000"/>
                                        <p:tgtEl>
                                          <p:spTgt spid="231"/>
                                        </p:tgtEl>
                                        <p:attrNameLst>
                                          <p:attrName>ppt_w</p:attrName>
                                        </p:attrNameLst>
                                      </p:cBhvr>
                                      <p:tavLst>
                                        <p:tav fmla="" tm="0">
                                          <p:val>
                                            <p:strVal val="0"/>
                                          </p:val>
                                        </p:tav>
                                        <p:tav fmla="" tm="100000">
                                          <p:val>
                                            <p:strVal val="#ppt_w"/>
                                          </p:val>
                                        </p:tav>
                                      </p:tavLst>
                                    </p:anim>
                                    <p:anim calcmode="lin" valueType="num">
                                      <p:cBhvr additive="base">
                                        <p:cTn dur="1000"/>
                                        <p:tgtEl>
                                          <p:spTgt spid="23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000"/>
                                        <p:tgtEl>
                                          <p:spTgt spid="230"/>
                                        </p:tgtEl>
                                        <p:attrNameLst>
                                          <p:attrName>ppt_w</p:attrName>
                                        </p:attrNameLst>
                                      </p:cBhvr>
                                      <p:tavLst>
                                        <p:tav fmla="" tm="0">
                                          <p:val>
                                            <p:strVal val="0"/>
                                          </p:val>
                                        </p:tav>
                                        <p:tav fmla="" tm="100000">
                                          <p:val>
                                            <p:strVal val="#ppt_w"/>
                                          </p:val>
                                        </p:tav>
                                      </p:tavLst>
                                    </p:anim>
                                    <p:anim calcmode="lin" valueType="num">
                                      <p:cBhvr additive="base">
                                        <p:cTn dur="1000"/>
                                        <p:tgtEl>
                                          <p:spTgt spid="23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1000"/>
                                        <p:tgtEl>
                                          <p:spTgt spid="232"/>
                                        </p:tgtEl>
                                        <p:attrNameLst>
                                          <p:attrName>ppt_w</p:attrName>
                                        </p:attrNameLst>
                                      </p:cBhvr>
                                      <p:tavLst>
                                        <p:tav fmla="" tm="0">
                                          <p:val>
                                            <p:strVal val="0"/>
                                          </p:val>
                                        </p:tav>
                                        <p:tav fmla="" tm="100000">
                                          <p:val>
                                            <p:strVal val="#ppt_w"/>
                                          </p:val>
                                        </p:tav>
                                      </p:tavLst>
                                    </p:anim>
                                    <p:anim calcmode="lin" valueType="num">
                                      <p:cBhvr additive="base">
                                        <p:cTn dur="1000"/>
                                        <p:tgtEl>
                                          <p:spTgt spid="23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1000"/>
                                        <p:tgtEl>
                                          <p:spTgt spid="233"/>
                                        </p:tgtEl>
                                        <p:attrNameLst>
                                          <p:attrName>ppt_w</p:attrName>
                                        </p:attrNameLst>
                                      </p:cBhvr>
                                      <p:tavLst>
                                        <p:tav fmla="" tm="0">
                                          <p:val>
                                            <p:strVal val="0"/>
                                          </p:val>
                                        </p:tav>
                                        <p:tav fmla="" tm="100000">
                                          <p:val>
                                            <p:strVal val="#ppt_w"/>
                                          </p:val>
                                        </p:tav>
                                      </p:tavLst>
                                    </p:anim>
                                    <p:anim calcmode="lin" valueType="num">
                                      <p:cBhvr additive="base">
                                        <p:cTn dur="1000"/>
                                        <p:tgtEl>
                                          <p:spTgt spid="23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1000"/>
                                        <p:tgtEl>
                                          <p:spTgt spid="234"/>
                                        </p:tgtEl>
                                        <p:attrNameLst>
                                          <p:attrName>ppt_w</p:attrName>
                                        </p:attrNameLst>
                                      </p:cBhvr>
                                      <p:tavLst>
                                        <p:tav fmla="" tm="0">
                                          <p:val>
                                            <p:strVal val="0"/>
                                          </p:val>
                                        </p:tav>
                                        <p:tav fmla="" tm="100000">
                                          <p:val>
                                            <p:strVal val="#ppt_w"/>
                                          </p:val>
                                        </p:tav>
                                      </p:tavLst>
                                    </p:anim>
                                    <p:anim calcmode="lin" valueType="num">
                                      <p:cBhvr additive="base">
                                        <p:cTn dur="1000"/>
                                        <p:tgtEl>
                                          <p:spTgt spid="23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1000"/>
                                        <p:tgtEl>
                                          <p:spTgt spid="235"/>
                                        </p:tgtEl>
                                        <p:attrNameLst>
                                          <p:attrName>ppt_w</p:attrName>
                                        </p:attrNameLst>
                                      </p:cBhvr>
                                      <p:tavLst>
                                        <p:tav fmla="" tm="0">
                                          <p:val>
                                            <p:strVal val="0"/>
                                          </p:val>
                                        </p:tav>
                                        <p:tav fmla="" tm="100000">
                                          <p:val>
                                            <p:strVal val="#ppt_w"/>
                                          </p:val>
                                        </p:tav>
                                      </p:tavLst>
                                    </p:anim>
                                    <p:anim calcmode="lin" valueType="num">
                                      <p:cBhvr additive="base">
                                        <p:cTn dur="1000"/>
                                        <p:tgtEl>
                                          <p:spTgt spid="23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1000"/>
                                        <p:tgtEl>
                                          <p:spTgt spid="236"/>
                                        </p:tgtEl>
                                        <p:attrNameLst>
                                          <p:attrName>ppt_w</p:attrName>
                                        </p:attrNameLst>
                                      </p:cBhvr>
                                      <p:tavLst>
                                        <p:tav fmla="" tm="0">
                                          <p:val>
                                            <p:strVal val="0"/>
                                          </p:val>
                                        </p:tav>
                                        <p:tav fmla="" tm="100000">
                                          <p:val>
                                            <p:strVal val="#ppt_w"/>
                                          </p:val>
                                        </p:tav>
                                      </p:tavLst>
                                    </p:anim>
                                    <p:anim calcmode="lin" valueType="num">
                                      <p:cBhvr additive="base">
                                        <p:cTn dur="1000"/>
                                        <p:tgtEl>
                                          <p:spTgt spid="23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1000"/>
                                        <p:tgtEl>
                                          <p:spTgt spid="237"/>
                                        </p:tgtEl>
                                        <p:attrNameLst>
                                          <p:attrName>ppt_w</p:attrName>
                                        </p:attrNameLst>
                                      </p:cBhvr>
                                      <p:tavLst>
                                        <p:tav fmla="" tm="0">
                                          <p:val>
                                            <p:strVal val="0"/>
                                          </p:val>
                                        </p:tav>
                                        <p:tav fmla="" tm="100000">
                                          <p:val>
                                            <p:strVal val="#ppt_w"/>
                                          </p:val>
                                        </p:tav>
                                      </p:tavLst>
                                    </p:anim>
                                    <p:anim calcmode="lin" valueType="num">
                                      <p:cBhvr additive="base">
                                        <p:cTn dur="1000"/>
                                        <p:tgtEl>
                                          <p:spTgt spid="23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0"/>
          <p:cNvSpPr txBox="1"/>
          <p:nvPr/>
        </p:nvSpPr>
        <p:spPr>
          <a:xfrm>
            <a:off x="1555111" y="173500"/>
            <a:ext cx="5437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rPr>
              <a:t>Files and Folders</a:t>
            </a:r>
            <a:endParaRPr b="0" i="0" sz="1400" u="none" cap="none" strike="noStrike">
              <a:solidFill>
                <a:srgbClr val="000000"/>
              </a:solidFill>
              <a:latin typeface="Arial"/>
              <a:ea typeface="Arial"/>
              <a:cs typeface="Arial"/>
              <a:sym typeface="Arial"/>
            </a:endParaRPr>
          </a:p>
        </p:txBody>
      </p:sp>
      <p:pic>
        <p:nvPicPr>
          <p:cNvPr id="243" name="Google Shape;243;p20"/>
          <p:cNvPicPr preferRelativeResize="0"/>
          <p:nvPr/>
        </p:nvPicPr>
        <p:blipFill rotWithShape="1">
          <a:blip r:embed="rId3">
            <a:alphaModFix/>
          </a:blip>
          <a:srcRect b="0" l="0" r="0" t="0"/>
          <a:stretch/>
        </p:blipFill>
        <p:spPr>
          <a:xfrm>
            <a:off x="2205317" y="819461"/>
            <a:ext cx="4423986" cy="4150539"/>
          </a:xfrm>
          <a:prstGeom prst="rect">
            <a:avLst/>
          </a:prstGeom>
          <a:noFill/>
          <a:ln>
            <a:noFill/>
          </a:ln>
        </p:spPr>
      </p:pic>
      <p:sp>
        <p:nvSpPr>
          <p:cNvPr id="244" name="Google Shape;244;p20"/>
          <p:cNvSpPr txBox="1"/>
          <p:nvPr/>
        </p:nvSpPr>
        <p:spPr>
          <a:xfrm>
            <a:off x="2694941" y="4934790"/>
            <a:ext cx="3381393"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sv-SE" sz="900" u="none" cap="none" strike="noStrike">
                <a:solidFill>
                  <a:srgbClr val="6A9955"/>
                </a:solidFill>
                <a:latin typeface="Arial"/>
                <a:ea typeface="Arial"/>
                <a:cs typeface="Arial"/>
                <a:sym typeface="Arial"/>
              </a:rPr>
              <a:t>https://twitter.com/nathanwpyle/status/1108902487203958784</a:t>
            </a:r>
            <a:endParaRPr b="0" i="0" sz="900" u="none" cap="none" strike="noStrike">
              <a:solidFill>
                <a:srgbClr val="D4D4D4"/>
              </a:solidFill>
              <a:latin typeface="Arial"/>
              <a:ea typeface="Arial"/>
              <a:cs typeface="Arial"/>
              <a:sym typeface="Arial"/>
            </a:endParaRPr>
          </a:p>
        </p:txBody>
      </p:sp>
      <p:sp>
        <p:nvSpPr>
          <p:cNvPr id="245" name="Google Shape;245;p20"/>
          <p:cNvSpPr txBox="1"/>
          <p:nvPr/>
        </p:nvSpPr>
        <p:spPr>
          <a:xfrm>
            <a:off x="295933" y="1046167"/>
            <a:ext cx="1552175" cy="13234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Why is file organisation important for data management?</a:t>
            </a:r>
            <a:endParaRPr b="0" i="0" sz="1400" u="none" cap="none" strike="noStrike">
              <a:solidFill>
                <a:srgbClr val="000000"/>
              </a:solidFill>
              <a:latin typeface="Arial"/>
              <a:ea typeface="Arial"/>
              <a:cs typeface="Arial"/>
              <a:sym typeface="Arial"/>
            </a:endParaRPr>
          </a:p>
        </p:txBody>
      </p:sp>
      <p:sp>
        <p:nvSpPr>
          <p:cNvPr id="246" name="Google Shape;246;p20"/>
          <p:cNvSpPr txBox="1"/>
          <p:nvPr/>
        </p:nvSpPr>
        <p:spPr>
          <a:xfrm>
            <a:off x="7052835" y="3156321"/>
            <a:ext cx="1531044" cy="156966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What level of data organisation will work for me and my project/ team?</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2"/>
          <p:cNvPicPr preferRelativeResize="0"/>
          <p:nvPr/>
        </p:nvPicPr>
        <p:blipFill rotWithShape="1">
          <a:blip r:embed="rId3">
            <a:alphaModFix/>
          </a:blip>
          <a:srcRect b="0" l="0" r="0" t="0"/>
          <a:stretch/>
        </p:blipFill>
        <p:spPr>
          <a:xfrm>
            <a:off x="4358250" y="806517"/>
            <a:ext cx="4749551" cy="3357703"/>
          </a:xfrm>
          <a:prstGeom prst="rect">
            <a:avLst/>
          </a:prstGeom>
          <a:noFill/>
          <a:ln>
            <a:noFill/>
          </a:ln>
        </p:spPr>
      </p:pic>
      <p:sp>
        <p:nvSpPr>
          <p:cNvPr id="64" name="Google Shape;64;p2"/>
          <p:cNvSpPr txBox="1"/>
          <p:nvPr>
            <p:ph type="title"/>
          </p:nvPr>
        </p:nvSpPr>
        <p:spPr>
          <a:xfrm>
            <a:off x="377257" y="180392"/>
            <a:ext cx="8497200" cy="409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2800"/>
              <a:buNone/>
            </a:pPr>
            <a:r>
              <a:rPr lang="sv-SE" sz="2800"/>
              <a:t>Objectives</a:t>
            </a:r>
            <a:endParaRPr sz="2800"/>
          </a:p>
        </p:txBody>
      </p:sp>
      <p:sp>
        <p:nvSpPr>
          <p:cNvPr id="65" name="Google Shape;65;p2"/>
          <p:cNvSpPr txBox="1"/>
          <p:nvPr>
            <p:ph idx="1" type="body"/>
          </p:nvPr>
        </p:nvSpPr>
        <p:spPr>
          <a:xfrm>
            <a:off x="323403" y="879625"/>
            <a:ext cx="4154700" cy="3510000"/>
          </a:xfrm>
          <a:prstGeom prst="rect">
            <a:avLst/>
          </a:prstGeom>
          <a:noFill/>
          <a:ln>
            <a:noFill/>
          </a:ln>
        </p:spPr>
        <p:txBody>
          <a:bodyPr anchorCtr="0" anchor="t" bIns="0" lIns="0" spcFirstLastPara="1" rIns="0" wrap="square" tIns="0">
            <a:noAutofit/>
          </a:bodyPr>
          <a:lstStyle/>
          <a:p>
            <a:pPr indent="-355600" lvl="0" marL="457200" marR="0" rtl="0" algn="l">
              <a:lnSpc>
                <a:spcPct val="100000"/>
              </a:lnSpc>
              <a:spcBef>
                <a:spcPts val="400"/>
              </a:spcBef>
              <a:spcAft>
                <a:spcPts val="0"/>
              </a:spcAft>
              <a:buClr>
                <a:schemeClr val="dk1"/>
              </a:buClr>
              <a:buSzPts val="2000"/>
              <a:buFont typeface="Arial"/>
              <a:buChar char="•"/>
            </a:pPr>
            <a:r>
              <a:rPr lang="sv-SE"/>
              <a:t>What to consider for maintaining data organization strategies in a project</a:t>
            </a:r>
            <a:endParaRPr/>
          </a:p>
          <a:p>
            <a:pPr indent="-228600" lvl="0" marL="457200" marR="0" rtl="0" algn="l">
              <a:lnSpc>
                <a:spcPct val="100000"/>
              </a:lnSpc>
              <a:spcBef>
                <a:spcPts val="400"/>
              </a:spcBef>
              <a:spcAft>
                <a:spcPts val="0"/>
              </a:spcAft>
              <a:buClr>
                <a:schemeClr val="dk1"/>
              </a:buClr>
              <a:buSzPts val="2000"/>
              <a:buFont typeface="Arial"/>
              <a:buNone/>
            </a:pPr>
            <a:r>
              <a:t/>
            </a:r>
            <a:endParaRPr/>
          </a:p>
          <a:p>
            <a:pPr indent="-355600" lvl="0" marL="457200" marR="0" rtl="0" algn="l">
              <a:lnSpc>
                <a:spcPct val="100000"/>
              </a:lnSpc>
              <a:spcBef>
                <a:spcPts val="400"/>
              </a:spcBef>
              <a:spcAft>
                <a:spcPts val="0"/>
              </a:spcAft>
              <a:buClr>
                <a:schemeClr val="dk1"/>
              </a:buClr>
              <a:buSzPts val="2000"/>
              <a:buFont typeface="Arial"/>
              <a:buChar char="•"/>
            </a:pPr>
            <a:r>
              <a:rPr lang="sv-SE"/>
              <a:t>What to consider when settling for a file structure</a:t>
            </a:r>
            <a:endParaRPr/>
          </a:p>
          <a:p>
            <a:pPr indent="-228600" lvl="0" marL="457200" marR="0" rtl="0" algn="l">
              <a:lnSpc>
                <a:spcPct val="100000"/>
              </a:lnSpc>
              <a:spcBef>
                <a:spcPts val="400"/>
              </a:spcBef>
              <a:spcAft>
                <a:spcPts val="0"/>
              </a:spcAft>
              <a:buClr>
                <a:schemeClr val="dk1"/>
              </a:buClr>
              <a:buSzPts val="2000"/>
              <a:buFont typeface="Arial"/>
              <a:buNone/>
            </a:pPr>
            <a:r>
              <a:t/>
            </a:r>
            <a:endParaRPr/>
          </a:p>
          <a:p>
            <a:pPr indent="-355600" lvl="0" marL="457200" marR="0" rtl="0" algn="l">
              <a:lnSpc>
                <a:spcPct val="100000"/>
              </a:lnSpc>
              <a:spcBef>
                <a:spcPts val="400"/>
              </a:spcBef>
              <a:spcAft>
                <a:spcPts val="0"/>
              </a:spcAft>
              <a:buClr>
                <a:schemeClr val="dk1"/>
              </a:buClr>
              <a:buSzPts val="2000"/>
              <a:buFont typeface="Arial"/>
              <a:buChar char="•"/>
            </a:pPr>
            <a:r>
              <a:rPr lang="sv-SE"/>
              <a:t>Understanding good practices for data storage, processing and documentation (</a:t>
            </a:r>
            <a:r>
              <a:rPr b="1" lang="sv-SE"/>
              <a:t>FAIR-ification</a:t>
            </a:r>
            <a:r>
              <a:rPr lang="sv-SE"/>
              <a:t>)</a:t>
            </a:r>
            <a:endParaRPr/>
          </a:p>
        </p:txBody>
      </p:sp>
      <p:sp>
        <p:nvSpPr>
          <p:cNvPr id="66" name="Google Shape;66;p2"/>
          <p:cNvSpPr/>
          <p:nvPr/>
        </p:nvSpPr>
        <p:spPr>
          <a:xfrm>
            <a:off x="4869328" y="4194590"/>
            <a:ext cx="4077719"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sv-SE" sz="1000" u="none" cap="none" strike="noStrike">
                <a:solidFill>
                  <a:schemeClr val="dk1"/>
                </a:solidFill>
                <a:latin typeface="Arial"/>
                <a:ea typeface="Arial"/>
                <a:cs typeface="Arial"/>
                <a:sym typeface="Arial"/>
              </a:rPr>
              <a:t>Credit: This image was created by Scriberia for The Turing Way community and is used under a CC-BY licence.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dc178f6a6e_0_85"/>
          <p:cNvSpPr txBox="1"/>
          <p:nvPr/>
        </p:nvSpPr>
        <p:spPr>
          <a:xfrm>
            <a:off x="1521980" y="134979"/>
            <a:ext cx="5437500" cy="47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rPr>
              <a:t>File organisation</a:t>
            </a:r>
            <a:endParaRPr b="0" i="0" sz="1400" u="none" cap="none" strike="noStrike">
              <a:solidFill>
                <a:srgbClr val="000000"/>
              </a:solidFill>
              <a:latin typeface="Arial"/>
              <a:ea typeface="Arial"/>
              <a:cs typeface="Arial"/>
              <a:sym typeface="Arial"/>
            </a:endParaRPr>
          </a:p>
        </p:txBody>
      </p:sp>
      <p:sp>
        <p:nvSpPr>
          <p:cNvPr id="252" name="Google Shape;252;g2dc178f6a6e_0_85"/>
          <p:cNvSpPr/>
          <p:nvPr/>
        </p:nvSpPr>
        <p:spPr>
          <a:xfrm>
            <a:off x="316200" y="1654650"/>
            <a:ext cx="1908252" cy="1333044"/>
          </a:xfrm>
          <a:prstGeom prst="flowChartTerminator">
            <a:avLst/>
          </a:prstGeom>
          <a:solidFill>
            <a:srgbClr val="92D05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Easier to </a:t>
            </a:r>
            <a:r>
              <a:rPr b="1" i="0" lang="sv-SE" sz="1600" u="none" cap="none" strike="noStrike">
                <a:solidFill>
                  <a:srgbClr val="000000"/>
                </a:solidFill>
                <a:latin typeface="Arial"/>
                <a:ea typeface="Arial"/>
                <a:cs typeface="Arial"/>
                <a:sym typeface="Arial"/>
              </a:rPr>
              <a:t>locate </a:t>
            </a:r>
            <a:r>
              <a:rPr b="0" i="0" lang="sv-SE" sz="1600" u="none" cap="none" strike="noStrike">
                <a:solidFill>
                  <a:srgbClr val="000000"/>
                </a:solidFill>
                <a:latin typeface="Arial"/>
                <a:ea typeface="Arial"/>
                <a:cs typeface="Arial"/>
                <a:sym typeface="Arial"/>
              </a:rPr>
              <a:t>a file</a:t>
            </a:r>
            <a:endParaRPr b="0" i="0" sz="1600" u="none" cap="none" strike="noStrike">
              <a:solidFill>
                <a:srgbClr val="000000"/>
              </a:solidFill>
              <a:latin typeface="Arial"/>
              <a:ea typeface="Arial"/>
              <a:cs typeface="Arial"/>
              <a:sym typeface="Arial"/>
            </a:endParaRPr>
          </a:p>
        </p:txBody>
      </p:sp>
      <p:sp>
        <p:nvSpPr>
          <p:cNvPr id="253" name="Google Shape;253;g2dc178f6a6e_0_85"/>
          <p:cNvSpPr txBox="1"/>
          <p:nvPr/>
        </p:nvSpPr>
        <p:spPr>
          <a:xfrm>
            <a:off x="517800" y="902150"/>
            <a:ext cx="8228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sv-SE" sz="1800" u="none" cap="none" strike="noStrike">
                <a:solidFill>
                  <a:schemeClr val="dk1"/>
                </a:solidFill>
                <a:latin typeface="Arial"/>
                <a:ea typeface="Arial"/>
                <a:cs typeface="Arial"/>
                <a:sym typeface="Arial"/>
              </a:rPr>
              <a:t>Benefits</a:t>
            </a:r>
            <a:r>
              <a:rPr b="0" i="0" lang="sv-SE" sz="1800" u="none" cap="none" strike="noStrike">
                <a:solidFill>
                  <a:schemeClr val="dk1"/>
                </a:solidFill>
                <a:latin typeface="Arial"/>
                <a:ea typeface="Arial"/>
                <a:cs typeface="Arial"/>
                <a:sym typeface="Arial"/>
              </a:rPr>
              <a:t> of systematically organising research and data files in your project : </a:t>
            </a:r>
            <a:endParaRPr b="0" i="0" sz="1400" u="none" cap="none" strike="noStrike">
              <a:solidFill>
                <a:srgbClr val="000000"/>
              </a:solidFill>
              <a:latin typeface="Arial"/>
              <a:ea typeface="Arial"/>
              <a:cs typeface="Arial"/>
              <a:sym typeface="Arial"/>
            </a:endParaRPr>
          </a:p>
        </p:txBody>
      </p:sp>
      <p:sp>
        <p:nvSpPr>
          <p:cNvPr id="254" name="Google Shape;254;g2dc178f6a6e_0_85"/>
          <p:cNvSpPr/>
          <p:nvPr/>
        </p:nvSpPr>
        <p:spPr>
          <a:xfrm>
            <a:off x="2406437" y="1654650"/>
            <a:ext cx="2012364" cy="1333044"/>
          </a:xfrm>
          <a:prstGeom prst="flowChartTerminator">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Find </a:t>
            </a:r>
            <a:r>
              <a:rPr b="1" i="0" lang="sv-SE" sz="1600" u="none" cap="none" strike="noStrike">
                <a:solidFill>
                  <a:srgbClr val="000000"/>
                </a:solidFill>
                <a:latin typeface="Arial"/>
                <a:ea typeface="Arial"/>
                <a:cs typeface="Arial"/>
                <a:sym typeface="Arial"/>
              </a:rPr>
              <a:t>similar files</a:t>
            </a:r>
            <a:r>
              <a:rPr b="0" i="0" lang="sv-SE" sz="1600" u="none" cap="none" strike="noStrike">
                <a:solidFill>
                  <a:srgbClr val="000000"/>
                </a:solidFill>
                <a:latin typeface="Arial"/>
                <a:ea typeface="Arial"/>
                <a:cs typeface="Arial"/>
                <a:sym typeface="Arial"/>
              </a:rPr>
              <a:t> together</a:t>
            </a:r>
            <a:endParaRPr b="0" i="0" sz="1600" u="none" cap="none" strike="noStrike">
              <a:solidFill>
                <a:srgbClr val="000000"/>
              </a:solidFill>
              <a:latin typeface="Arial"/>
              <a:ea typeface="Arial"/>
              <a:cs typeface="Arial"/>
              <a:sym typeface="Arial"/>
            </a:endParaRPr>
          </a:p>
        </p:txBody>
      </p:sp>
      <p:sp>
        <p:nvSpPr>
          <p:cNvPr id="255" name="Google Shape;255;g2dc178f6a6e_0_85"/>
          <p:cNvSpPr/>
          <p:nvPr/>
        </p:nvSpPr>
        <p:spPr>
          <a:xfrm>
            <a:off x="6875150" y="1654650"/>
            <a:ext cx="1786374" cy="1333044"/>
          </a:xfrm>
          <a:prstGeom prst="flowChartTerminator">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sv-SE" sz="1600" u="none" cap="none" strike="noStrike">
                <a:solidFill>
                  <a:srgbClr val="000000"/>
                </a:solidFill>
                <a:latin typeface="Arial"/>
                <a:ea typeface="Arial"/>
                <a:cs typeface="Arial"/>
                <a:sym typeface="Arial"/>
              </a:rPr>
              <a:t>Moving files</a:t>
            </a:r>
            <a:r>
              <a:rPr b="0" i="0" lang="sv-SE" sz="1600" u="none" cap="none" strike="noStrike">
                <a:solidFill>
                  <a:srgbClr val="000000"/>
                </a:solidFill>
                <a:latin typeface="Arial"/>
                <a:ea typeface="Arial"/>
                <a:cs typeface="Arial"/>
                <a:sym typeface="Arial"/>
              </a:rPr>
              <a:t> becomes much easier</a:t>
            </a:r>
            <a:endParaRPr b="0" i="0" sz="1600" u="none" cap="none" strike="noStrike">
              <a:solidFill>
                <a:srgbClr val="000000"/>
              </a:solidFill>
              <a:latin typeface="Arial"/>
              <a:ea typeface="Arial"/>
              <a:cs typeface="Arial"/>
              <a:sym typeface="Arial"/>
            </a:endParaRPr>
          </a:p>
        </p:txBody>
      </p:sp>
      <p:sp>
        <p:nvSpPr>
          <p:cNvPr id="256" name="Google Shape;256;g2dc178f6a6e_0_85"/>
          <p:cNvSpPr/>
          <p:nvPr/>
        </p:nvSpPr>
        <p:spPr>
          <a:xfrm>
            <a:off x="4572000" y="1654650"/>
            <a:ext cx="2149956" cy="1333044"/>
          </a:xfrm>
          <a:prstGeom prst="flowChartTerminator">
            <a:avLst/>
          </a:prstGeom>
          <a:solidFill>
            <a:srgbClr val="92D05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Easy to </a:t>
            </a:r>
            <a:r>
              <a:rPr b="1" i="0" lang="sv-SE" sz="1600" u="none" cap="none" strike="noStrike">
                <a:solidFill>
                  <a:srgbClr val="000000"/>
                </a:solidFill>
                <a:latin typeface="Arial"/>
                <a:ea typeface="Arial"/>
                <a:cs typeface="Arial"/>
                <a:sym typeface="Arial"/>
              </a:rPr>
              <a:t>identify</a:t>
            </a:r>
            <a:r>
              <a:rPr b="0" i="0" lang="sv-SE" sz="1600" u="none" cap="none" strike="noStrike">
                <a:solidFill>
                  <a:srgbClr val="000000"/>
                </a:solidFill>
                <a:latin typeface="Arial"/>
                <a:ea typeface="Arial"/>
                <a:cs typeface="Arial"/>
                <a:sym typeface="Arial"/>
              </a:rPr>
              <a:t> which files you want to </a:t>
            </a:r>
            <a:r>
              <a:rPr b="1" i="0" lang="sv-SE" sz="1600" u="none" cap="none" strike="noStrike">
                <a:solidFill>
                  <a:srgbClr val="000000"/>
                </a:solidFill>
                <a:latin typeface="Arial"/>
                <a:ea typeface="Arial"/>
                <a:cs typeface="Arial"/>
                <a:sym typeface="Arial"/>
              </a:rPr>
              <a:t>back up</a:t>
            </a:r>
            <a:endParaRPr b="1" i="0" sz="1600" u="none" cap="none" strike="noStrike">
              <a:solidFill>
                <a:srgbClr val="000000"/>
              </a:solidFill>
              <a:latin typeface="Arial"/>
              <a:ea typeface="Arial"/>
              <a:cs typeface="Arial"/>
              <a:sym typeface="Arial"/>
            </a:endParaRPr>
          </a:p>
        </p:txBody>
      </p:sp>
      <p:sp>
        <p:nvSpPr>
          <p:cNvPr id="257" name="Google Shape;257;g2dc178f6a6e_0_85"/>
          <p:cNvSpPr/>
          <p:nvPr/>
        </p:nvSpPr>
        <p:spPr>
          <a:xfrm>
            <a:off x="362100" y="3278500"/>
            <a:ext cx="1908252" cy="1333044"/>
          </a:xfrm>
          <a:prstGeom prst="flowChartTerminator">
            <a:avLst/>
          </a:prstGeom>
          <a:solidFill>
            <a:srgbClr val="92D05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Increases </a:t>
            </a:r>
            <a:r>
              <a:rPr b="1" i="0" lang="sv-SE" sz="1600" u="none" cap="none" strike="noStrike">
                <a:solidFill>
                  <a:srgbClr val="000000"/>
                </a:solidFill>
                <a:latin typeface="Arial"/>
                <a:ea typeface="Arial"/>
                <a:cs typeface="Arial"/>
                <a:sym typeface="Arial"/>
              </a:rPr>
              <a:t>productivity</a:t>
            </a:r>
            <a:endParaRPr b="1" i="0" sz="1600" u="none" cap="none" strike="noStrike">
              <a:solidFill>
                <a:srgbClr val="000000"/>
              </a:solidFill>
              <a:latin typeface="Arial"/>
              <a:ea typeface="Arial"/>
              <a:cs typeface="Arial"/>
              <a:sym typeface="Arial"/>
            </a:endParaRPr>
          </a:p>
        </p:txBody>
      </p:sp>
      <p:sp>
        <p:nvSpPr>
          <p:cNvPr id="258" name="Google Shape;258;g2dc178f6a6e_0_85"/>
          <p:cNvSpPr/>
          <p:nvPr/>
        </p:nvSpPr>
        <p:spPr>
          <a:xfrm>
            <a:off x="2466187" y="3259325"/>
            <a:ext cx="1977156" cy="1333044"/>
          </a:xfrm>
          <a:prstGeom prst="flowChartTerminator">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Helps you to keep and </a:t>
            </a:r>
            <a:r>
              <a:rPr b="1" i="0" lang="sv-SE" sz="1600" u="none" cap="none" strike="noStrike">
                <a:solidFill>
                  <a:srgbClr val="000000"/>
                </a:solidFill>
                <a:latin typeface="Arial"/>
                <a:ea typeface="Arial"/>
                <a:cs typeface="Arial"/>
                <a:sym typeface="Arial"/>
              </a:rPr>
              <a:t>maintain a record</a:t>
            </a:r>
            <a:r>
              <a:rPr b="0" i="0" lang="sv-SE" sz="1600" u="none" cap="none" strike="noStrike">
                <a:solidFill>
                  <a:srgbClr val="000000"/>
                </a:solidFill>
                <a:latin typeface="Arial"/>
                <a:ea typeface="Arial"/>
                <a:cs typeface="Arial"/>
                <a:sym typeface="Arial"/>
              </a:rPr>
              <a:t> of the project</a:t>
            </a:r>
            <a:endParaRPr b="0" i="0" sz="1600" u="none" cap="none" strike="noStrike">
              <a:solidFill>
                <a:srgbClr val="000000"/>
              </a:solidFill>
              <a:latin typeface="Arial"/>
              <a:ea typeface="Arial"/>
              <a:cs typeface="Arial"/>
              <a:sym typeface="Arial"/>
            </a:endParaRPr>
          </a:p>
        </p:txBody>
      </p:sp>
      <p:sp>
        <p:nvSpPr>
          <p:cNvPr id="259" name="Google Shape;259;g2dc178f6a6e_0_85"/>
          <p:cNvSpPr/>
          <p:nvPr/>
        </p:nvSpPr>
        <p:spPr>
          <a:xfrm>
            <a:off x="4635300" y="3278500"/>
            <a:ext cx="2149956" cy="1333044"/>
          </a:xfrm>
          <a:prstGeom prst="flowChartTerminator">
            <a:avLst/>
          </a:prstGeom>
          <a:solidFill>
            <a:srgbClr val="92D05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Projects can </a:t>
            </a:r>
            <a:r>
              <a:rPr b="1" i="0" lang="sv-SE" sz="1600" u="none" cap="none" strike="noStrike">
                <a:solidFill>
                  <a:srgbClr val="000000"/>
                </a:solidFill>
                <a:latin typeface="Arial"/>
                <a:ea typeface="Arial"/>
                <a:cs typeface="Arial"/>
                <a:sym typeface="Arial"/>
              </a:rPr>
              <a:t>easily</a:t>
            </a:r>
            <a:r>
              <a:rPr b="0" i="0" lang="sv-SE" sz="1600" u="none" cap="none" strike="noStrike">
                <a:solidFill>
                  <a:srgbClr val="000000"/>
                </a:solidFill>
                <a:latin typeface="Arial"/>
                <a:ea typeface="Arial"/>
                <a:cs typeface="Arial"/>
                <a:sym typeface="Arial"/>
              </a:rPr>
              <a:t> be </a:t>
            </a:r>
            <a:r>
              <a:rPr b="1" i="0" lang="sv-SE" sz="1600" u="none" cap="none" strike="noStrike">
                <a:solidFill>
                  <a:srgbClr val="000000"/>
                </a:solidFill>
                <a:latin typeface="Arial"/>
                <a:ea typeface="Arial"/>
                <a:cs typeface="Arial"/>
                <a:sym typeface="Arial"/>
              </a:rPr>
              <a:t>understood</a:t>
            </a:r>
            <a:r>
              <a:rPr b="0" i="0" lang="sv-SE" sz="1600" u="none" cap="none" strike="noStrike">
                <a:solidFill>
                  <a:srgbClr val="000000"/>
                </a:solidFill>
                <a:latin typeface="Arial"/>
                <a:ea typeface="Arial"/>
                <a:cs typeface="Arial"/>
                <a:sym typeface="Arial"/>
              </a:rPr>
              <a:t> by others (including your future self)</a:t>
            </a:r>
            <a:endParaRPr b="0" i="0" sz="1600" u="none" cap="none" strike="noStrike">
              <a:solidFill>
                <a:srgbClr val="000000"/>
              </a:solidFill>
              <a:latin typeface="Arial"/>
              <a:ea typeface="Arial"/>
              <a:cs typeface="Arial"/>
              <a:sym typeface="Arial"/>
            </a:endParaRPr>
          </a:p>
        </p:txBody>
      </p:sp>
      <p:sp>
        <p:nvSpPr>
          <p:cNvPr id="260" name="Google Shape;260;g2dc178f6a6e_0_85"/>
          <p:cNvSpPr/>
          <p:nvPr/>
        </p:nvSpPr>
        <p:spPr>
          <a:xfrm>
            <a:off x="6959475" y="3278500"/>
            <a:ext cx="1949724" cy="1333044"/>
          </a:xfrm>
          <a:prstGeom prst="flowChartTerminator">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Keep </a:t>
            </a:r>
            <a:r>
              <a:rPr b="1" i="0" lang="sv-SE" sz="1600" u="none" cap="none" strike="noStrike">
                <a:solidFill>
                  <a:srgbClr val="000000"/>
                </a:solidFill>
                <a:latin typeface="Arial"/>
                <a:ea typeface="Arial"/>
                <a:cs typeface="Arial"/>
                <a:sym typeface="Arial"/>
              </a:rPr>
              <a:t>organised</a:t>
            </a:r>
            <a:r>
              <a:rPr b="0" i="0" lang="sv-SE" sz="1600" u="none" cap="none" strike="noStrike">
                <a:solidFill>
                  <a:srgbClr val="000000"/>
                </a:solidFill>
                <a:latin typeface="Arial"/>
                <a:ea typeface="Arial"/>
                <a:cs typeface="Arial"/>
                <a:sym typeface="Arial"/>
              </a:rPr>
              <a:t> in the long-run</a:t>
            </a:r>
            <a:endParaRPr b="0" i="0" sz="1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1000"/>
                                        <p:tgtEl>
                                          <p:spTgt spid="252"/>
                                        </p:tgtEl>
                                        <p:attrNameLst>
                                          <p:attrName>ppt_w</p:attrName>
                                        </p:attrNameLst>
                                      </p:cBhvr>
                                      <p:tavLst>
                                        <p:tav fmla="" tm="0">
                                          <p:val>
                                            <p:strVal val="0"/>
                                          </p:val>
                                        </p:tav>
                                        <p:tav fmla="" tm="100000">
                                          <p:val>
                                            <p:strVal val="#ppt_w"/>
                                          </p:val>
                                        </p:tav>
                                      </p:tavLst>
                                    </p:anim>
                                    <p:anim calcmode="lin" valueType="num">
                                      <p:cBhvr additive="base">
                                        <p:cTn dur="1000"/>
                                        <p:tgtEl>
                                          <p:spTgt spid="25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1000"/>
                                        <p:tgtEl>
                                          <p:spTgt spid="254"/>
                                        </p:tgtEl>
                                        <p:attrNameLst>
                                          <p:attrName>ppt_w</p:attrName>
                                        </p:attrNameLst>
                                      </p:cBhvr>
                                      <p:tavLst>
                                        <p:tav fmla="" tm="0">
                                          <p:val>
                                            <p:strVal val="0"/>
                                          </p:val>
                                        </p:tav>
                                        <p:tav fmla="" tm="100000">
                                          <p:val>
                                            <p:strVal val="#ppt_w"/>
                                          </p:val>
                                        </p:tav>
                                      </p:tavLst>
                                    </p:anim>
                                    <p:anim calcmode="lin" valueType="num">
                                      <p:cBhvr additive="base">
                                        <p:cTn dur="1000"/>
                                        <p:tgtEl>
                                          <p:spTgt spid="25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1000"/>
                                        <p:tgtEl>
                                          <p:spTgt spid="256"/>
                                        </p:tgtEl>
                                        <p:attrNameLst>
                                          <p:attrName>ppt_w</p:attrName>
                                        </p:attrNameLst>
                                      </p:cBhvr>
                                      <p:tavLst>
                                        <p:tav fmla="" tm="0">
                                          <p:val>
                                            <p:strVal val="0"/>
                                          </p:val>
                                        </p:tav>
                                        <p:tav fmla="" tm="100000">
                                          <p:val>
                                            <p:strVal val="#ppt_w"/>
                                          </p:val>
                                        </p:tav>
                                      </p:tavLst>
                                    </p:anim>
                                    <p:anim calcmode="lin" valueType="num">
                                      <p:cBhvr additive="base">
                                        <p:cTn dur="1000"/>
                                        <p:tgtEl>
                                          <p:spTgt spid="25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1000"/>
                                        <p:tgtEl>
                                          <p:spTgt spid="255"/>
                                        </p:tgtEl>
                                        <p:attrNameLst>
                                          <p:attrName>ppt_w</p:attrName>
                                        </p:attrNameLst>
                                      </p:cBhvr>
                                      <p:tavLst>
                                        <p:tav fmla="" tm="0">
                                          <p:val>
                                            <p:strVal val="0"/>
                                          </p:val>
                                        </p:tav>
                                        <p:tav fmla="" tm="100000">
                                          <p:val>
                                            <p:strVal val="#ppt_w"/>
                                          </p:val>
                                        </p:tav>
                                      </p:tavLst>
                                    </p:anim>
                                    <p:anim calcmode="lin" valueType="num">
                                      <p:cBhvr additive="base">
                                        <p:cTn dur="1000"/>
                                        <p:tgtEl>
                                          <p:spTgt spid="25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1000"/>
                                        <p:tgtEl>
                                          <p:spTgt spid="257"/>
                                        </p:tgtEl>
                                        <p:attrNameLst>
                                          <p:attrName>ppt_w</p:attrName>
                                        </p:attrNameLst>
                                      </p:cBhvr>
                                      <p:tavLst>
                                        <p:tav fmla="" tm="0">
                                          <p:val>
                                            <p:strVal val="0"/>
                                          </p:val>
                                        </p:tav>
                                        <p:tav fmla="" tm="100000">
                                          <p:val>
                                            <p:strVal val="#ppt_w"/>
                                          </p:val>
                                        </p:tav>
                                      </p:tavLst>
                                    </p:anim>
                                    <p:anim calcmode="lin" valueType="num">
                                      <p:cBhvr additive="base">
                                        <p:cTn dur="1000"/>
                                        <p:tgtEl>
                                          <p:spTgt spid="25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1000"/>
                                        <p:tgtEl>
                                          <p:spTgt spid="258"/>
                                        </p:tgtEl>
                                        <p:attrNameLst>
                                          <p:attrName>ppt_w</p:attrName>
                                        </p:attrNameLst>
                                      </p:cBhvr>
                                      <p:tavLst>
                                        <p:tav fmla="" tm="0">
                                          <p:val>
                                            <p:strVal val="0"/>
                                          </p:val>
                                        </p:tav>
                                        <p:tav fmla="" tm="100000">
                                          <p:val>
                                            <p:strVal val="#ppt_w"/>
                                          </p:val>
                                        </p:tav>
                                      </p:tavLst>
                                    </p:anim>
                                    <p:anim calcmode="lin" valueType="num">
                                      <p:cBhvr additive="base">
                                        <p:cTn dur="1000"/>
                                        <p:tgtEl>
                                          <p:spTgt spid="25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1000"/>
                                        <p:tgtEl>
                                          <p:spTgt spid="259"/>
                                        </p:tgtEl>
                                        <p:attrNameLst>
                                          <p:attrName>ppt_w</p:attrName>
                                        </p:attrNameLst>
                                      </p:cBhvr>
                                      <p:tavLst>
                                        <p:tav fmla="" tm="0">
                                          <p:val>
                                            <p:strVal val="0"/>
                                          </p:val>
                                        </p:tav>
                                        <p:tav fmla="" tm="100000">
                                          <p:val>
                                            <p:strVal val="#ppt_w"/>
                                          </p:val>
                                        </p:tav>
                                      </p:tavLst>
                                    </p:anim>
                                    <p:anim calcmode="lin" valueType="num">
                                      <p:cBhvr additive="base">
                                        <p:cTn dur="1000"/>
                                        <p:tgtEl>
                                          <p:spTgt spid="25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1000"/>
                                        <p:tgtEl>
                                          <p:spTgt spid="260"/>
                                        </p:tgtEl>
                                        <p:attrNameLst>
                                          <p:attrName>ppt_w</p:attrName>
                                        </p:attrNameLst>
                                      </p:cBhvr>
                                      <p:tavLst>
                                        <p:tav fmla="" tm="0">
                                          <p:val>
                                            <p:strVal val="0"/>
                                          </p:val>
                                        </p:tav>
                                        <p:tav fmla="" tm="100000">
                                          <p:val>
                                            <p:strVal val="#ppt_w"/>
                                          </p:val>
                                        </p:tav>
                                      </p:tavLst>
                                    </p:anim>
                                    <p:anim calcmode="lin" valueType="num">
                                      <p:cBhvr additive="base">
                                        <p:cTn dur="1000"/>
                                        <p:tgtEl>
                                          <p:spTgt spid="26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2"/>
          <p:cNvSpPr txBox="1"/>
          <p:nvPr/>
        </p:nvSpPr>
        <p:spPr>
          <a:xfrm>
            <a:off x="1555111" y="173500"/>
            <a:ext cx="5437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extLst>
                  <a:ext uri="http://customooxmlschemas.google.com/">
                    <go:slidesCustomData xmlns:go="http://customooxmlschemas.google.com/" textRoundtripDataId="5"/>
                  </a:ext>
                </a:extLst>
              </a:rPr>
              <a:t>File organisation</a:t>
            </a:r>
            <a:endParaRPr b="0" i="0" sz="1400" u="none" cap="none" strike="noStrike">
              <a:solidFill>
                <a:srgbClr val="000000"/>
              </a:solidFill>
              <a:latin typeface="Arial"/>
              <a:ea typeface="Arial"/>
              <a:cs typeface="Arial"/>
              <a:sym typeface="Arial"/>
            </a:endParaRPr>
          </a:p>
        </p:txBody>
      </p:sp>
      <p:sp>
        <p:nvSpPr>
          <p:cNvPr id="266" name="Google Shape;266;p22"/>
          <p:cNvSpPr txBox="1"/>
          <p:nvPr/>
        </p:nvSpPr>
        <p:spPr>
          <a:xfrm>
            <a:off x="317475" y="976750"/>
            <a:ext cx="8680800" cy="10773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5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Files will become </a:t>
            </a:r>
            <a:r>
              <a:rPr b="1" i="1" lang="sv-SE" sz="1600" u="none" cap="none" strike="noStrike">
                <a:solidFill>
                  <a:srgbClr val="000000"/>
                </a:solidFill>
                <a:latin typeface="Arial"/>
                <a:ea typeface="Arial"/>
                <a:cs typeface="Arial"/>
                <a:sym typeface="Arial"/>
              </a:rPr>
              <a:t>unorganised</a:t>
            </a:r>
            <a:r>
              <a:rPr b="1" i="0" lang="sv-SE" sz="1600" u="none" cap="none" strike="noStrike">
                <a:solidFill>
                  <a:srgbClr val="000000"/>
                </a:solidFill>
                <a:latin typeface="Arial"/>
                <a:ea typeface="Arial"/>
                <a:cs typeface="Arial"/>
                <a:sym typeface="Arial"/>
              </a:rPr>
              <a:t> </a:t>
            </a:r>
            <a:r>
              <a:rPr b="0" i="0" lang="sv-SE" sz="1600" u="none" cap="none" strike="noStrike">
                <a:solidFill>
                  <a:srgbClr val="000000"/>
                </a:solidFill>
                <a:latin typeface="Arial"/>
                <a:ea typeface="Arial"/>
                <a:cs typeface="Arial"/>
                <a:sym typeface="Arial"/>
              </a:rPr>
              <a:t>over time (particularly downloads and/or desktop folders)</a:t>
            </a:r>
            <a:endParaRPr b="0" i="0" sz="1400" u="none" cap="none" strike="noStrike">
              <a:solidFill>
                <a:srgbClr val="000000"/>
              </a:solidFill>
              <a:latin typeface="Arial"/>
              <a:ea typeface="Arial"/>
              <a:cs typeface="Arial"/>
              <a:sym typeface="Arial"/>
            </a:endParaRPr>
          </a:p>
          <a:p>
            <a:pPr indent="-330200" lvl="0" marL="457200" marR="0" rtl="0" algn="l">
              <a:lnSpc>
                <a:spcPct val="15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Files can multiply across folders and versions, decreasing </a:t>
            </a:r>
            <a:r>
              <a:rPr b="1" i="0" lang="sv-SE" sz="1600" u="none" cap="none" strike="noStrike">
                <a:solidFill>
                  <a:srgbClr val="000000"/>
                </a:solidFill>
                <a:latin typeface="Arial"/>
                <a:ea typeface="Arial"/>
                <a:cs typeface="Arial"/>
                <a:sym typeface="Arial"/>
              </a:rPr>
              <a:t>findability</a:t>
            </a:r>
            <a:endParaRPr b="1" i="0" sz="1600" u="none" cap="none" strike="noStrike">
              <a:solidFill>
                <a:srgbClr val="000000"/>
              </a:solidFill>
              <a:latin typeface="Arial"/>
              <a:ea typeface="Arial"/>
              <a:cs typeface="Arial"/>
              <a:sym typeface="Arial"/>
            </a:endParaRPr>
          </a:p>
          <a:p>
            <a:pPr indent="-330200" lvl="0" marL="457200" marR="0" rtl="0" algn="l">
              <a:lnSpc>
                <a:spcPct val="15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Organising will </a:t>
            </a:r>
            <a:r>
              <a:rPr b="1" i="1" lang="sv-SE" sz="1600" u="none" cap="none" strike="noStrike">
                <a:solidFill>
                  <a:srgbClr val="000000"/>
                </a:solidFill>
                <a:latin typeface="Arial"/>
                <a:ea typeface="Arial"/>
                <a:cs typeface="Arial"/>
                <a:sym typeface="Arial"/>
              </a:rPr>
              <a:t>reduce clutter </a:t>
            </a:r>
            <a:r>
              <a:rPr b="0" i="0" lang="sv-SE" sz="1600" u="none" cap="none" strike="noStrike">
                <a:solidFill>
                  <a:srgbClr val="000000"/>
                </a:solidFill>
                <a:latin typeface="Arial"/>
                <a:ea typeface="Arial"/>
                <a:cs typeface="Arial"/>
                <a:sym typeface="Arial"/>
              </a:rPr>
              <a:t>and maintenance requirements over time </a:t>
            </a:r>
            <a:endParaRPr b="0" i="0" sz="1400" u="none" cap="none" strike="noStrike">
              <a:solidFill>
                <a:srgbClr val="000000"/>
              </a:solidFill>
              <a:latin typeface="Arial"/>
              <a:ea typeface="Arial"/>
              <a:cs typeface="Arial"/>
              <a:sym typeface="Arial"/>
            </a:endParaRPr>
          </a:p>
        </p:txBody>
      </p:sp>
      <p:pic>
        <p:nvPicPr>
          <p:cNvPr id="267" name="Google Shape;267;p22"/>
          <p:cNvPicPr preferRelativeResize="0"/>
          <p:nvPr/>
        </p:nvPicPr>
        <p:blipFill rotWithShape="1">
          <a:blip r:embed="rId4">
            <a:alphaModFix/>
          </a:blip>
          <a:srcRect b="0" l="0" r="0" t="0"/>
          <a:stretch/>
        </p:blipFill>
        <p:spPr>
          <a:xfrm>
            <a:off x="4806946" y="2338668"/>
            <a:ext cx="3896750" cy="2276397"/>
          </a:xfrm>
          <a:prstGeom prst="rect">
            <a:avLst/>
          </a:prstGeom>
          <a:noFill/>
          <a:ln>
            <a:noFill/>
          </a:ln>
        </p:spPr>
      </p:pic>
      <p:pic>
        <p:nvPicPr>
          <p:cNvPr id="268" name="Google Shape;268;p22"/>
          <p:cNvPicPr preferRelativeResize="0"/>
          <p:nvPr/>
        </p:nvPicPr>
        <p:blipFill rotWithShape="1">
          <a:blip r:embed="rId5">
            <a:alphaModFix/>
          </a:blip>
          <a:srcRect b="0" l="0" r="0" t="0"/>
          <a:stretch/>
        </p:blipFill>
        <p:spPr>
          <a:xfrm>
            <a:off x="434574" y="2338668"/>
            <a:ext cx="3896750" cy="227639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2" name="Shape 272"/>
        <p:cNvGrpSpPr/>
        <p:nvPr/>
      </p:nvGrpSpPr>
      <p:grpSpPr>
        <a:xfrm>
          <a:off x="0" y="0"/>
          <a:ext cx="0" cy="0"/>
          <a:chOff x="0" y="0"/>
          <a:chExt cx="0" cy="0"/>
        </a:xfrm>
      </p:grpSpPr>
      <p:sp>
        <p:nvSpPr>
          <p:cNvPr id="273" name="Google Shape;273;p23"/>
          <p:cNvSpPr txBox="1"/>
          <p:nvPr/>
        </p:nvSpPr>
        <p:spPr>
          <a:xfrm>
            <a:off x="1555111" y="173500"/>
            <a:ext cx="5437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rPr>
              <a:t>File and Folder naming</a:t>
            </a:r>
            <a:endParaRPr b="0" i="0" sz="1400" u="none" cap="none" strike="noStrike">
              <a:solidFill>
                <a:srgbClr val="000000"/>
              </a:solidFill>
              <a:latin typeface="Arial"/>
              <a:ea typeface="Arial"/>
              <a:cs typeface="Arial"/>
              <a:sym typeface="Arial"/>
            </a:endParaRPr>
          </a:p>
        </p:txBody>
      </p:sp>
      <p:sp>
        <p:nvSpPr>
          <p:cNvPr id="274" name="Google Shape;274;p23"/>
          <p:cNvSpPr txBox="1"/>
          <p:nvPr/>
        </p:nvSpPr>
        <p:spPr>
          <a:xfrm>
            <a:off x="219300" y="981150"/>
            <a:ext cx="8924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0" i="0" lang="sv-SE" sz="1600" u="none" cap="none" strike="noStrike">
                <a:solidFill>
                  <a:schemeClr val="dk1"/>
                </a:solidFill>
                <a:latin typeface="Arial"/>
                <a:ea typeface="Arial"/>
                <a:cs typeface="Arial"/>
                <a:sym typeface="Arial"/>
              </a:rPr>
              <a:t>Names for files and folders should be </a:t>
            </a:r>
            <a:r>
              <a:rPr b="0" i="1" lang="sv-SE" sz="1600" u="none" cap="none" strike="noStrike">
                <a:solidFill>
                  <a:srgbClr val="888888"/>
                </a:solidFill>
                <a:latin typeface="Arial"/>
                <a:ea typeface="Arial"/>
                <a:cs typeface="Arial"/>
                <a:sym typeface="Arial"/>
              </a:rPr>
              <a:t>consistent</a:t>
            </a:r>
            <a:r>
              <a:rPr b="0" i="0" lang="sv-SE" sz="1600" u="none" cap="none" strike="noStrike">
                <a:solidFill>
                  <a:srgbClr val="888888"/>
                </a:solidFill>
                <a:latin typeface="Arial"/>
                <a:ea typeface="Arial"/>
                <a:cs typeface="Arial"/>
                <a:sym typeface="Arial"/>
              </a:rPr>
              <a:t> </a:t>
            </a:r>
            <a:r>
              <a:rPr b="0" i="0" lang="sv-SE" sz="1600" u="none" cap="none" strike="noStrike">
                <a:solidFill>
                  <a:schemeClr val="dk1"/>
                </a:solidFill>
                <a:latin typeface="Arial"/>
                <a:ea typeface="Arial"/>
                <a:cs typeface="Arial"/>
                <a:sym typeface="Arial"/>
              </a:rPr>
              <a:t>and </a:t>
            </a:r>
            <a:r>
              <a:rPr b="0" i="1" lang="sv-SE" sz="1600" u="none" cap="none" strike="noStrike">
                <a:solidFill>
                  <a:srgbClr val="888888"/>
                </a:solidFill>
                <a:latin typeface="Arial"/>
                <a:ea typeface="Arial"/>
                <a:cs typeface="Arial"/>
                <a:sym typeface="Arial"/>
              </a:rPr>
              <a:t>meaningful</a:t>
            </a:r>
            <a:r>
              <a:rPr b="0" i="0" lang="sv-SE" sz="1600" u="none" cap="none" strike="noStrike">
                <a:solidFill>
                  <a:schemeClr val="dk1"/>
                </a:solidFill>
                <a:latin typeface="Arial"/>
                <a:ea typeface="Arial"/>
                <a:cs typeface="Arial"/>
                <a:sym typeface="Arial"/>
              </a:rPr>
              <a:t> to yourself and collaborators</a:t>
            </a:r>
            <a:endParaRPr b="0" i="0" sz="1600" u="none" cap="none" strike="noStrike">
              <a:solidFill>
                <a:schemeClr val="dk1"/>
              </a:solidFill>
              <a:latin typeface="Arial"/>
              <a:ea typeface="Arial"/>
              <a:cs typeface="Arial"/>
              <a:sym typeface="Arial"/>
            </a:endParaRPr>
          </a:p>
        </p:txBody>
      </p:sp>
      <p:sp>
        <p:nvSpPr>
          <p:cNvPr id="275" name="Google Shape;275;p23"/>
          <p:cNvSpPr txBox="1"/>
          <p:nvPr/>
        </p:nvSpPr>
        <p:spPr>
          <a:xfrm>
            <a:off x="1403575" y="1418925"/>
            <a:ext cx="65034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CE9178"/>
                </a:solidFill>
                <a:latin typeface="Arial"/>
                <a:ea typeface="Arial"/>
                <a:cs typeface="Arial"/>
                <a:sym typeface="Arial"/>
              </a:rPr>
              <a:t>	LD_phyA_off_t04_2020-08-12_norm.xlsx</a:t>
            </a:r>
            <a:endParaRPr b="0" i="0" sz="1600" u="none" cap="none" strike="noStrike">
              <a:solidFill>
                <a:srgbClr val="D4D4D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br>
              <a:rPr b="0" i="0" lang="sv-SE" sz="1600" u="none" cap="none" strike="noStrike">
                <a:solidFill>
                  <a:srgbClr val="D4D4D4"/>
                </a:solidFill>
                <a:latin typeface="Arial"/>
                <a:ea typeface="Arial"/>
                <a:cs typeface="Arial"/>
                <a:sym typeface="Arial"/>
              </a:rPr>
            </a:br>
            <a:r>
              <a:rPr b="0" i="0" lang="sv-SE" sz="1600" u="none" cap="none" strike="noStrike">
                <a:solidFill>
                  <a:schemeClr val="dk1"/>
                </a:solidFill>
                <a:latin typeface="Arial"/>
                <a:ea typeface="Arial"/>
                <a:cs typeface="Arial"/>
                <a:sym typeface="Arial"/>
              </a:rPr>
              <a:t>Based on the name, the file could contain information about:</a:t>
            </a:r>
            <a:endParaRPr b="0" i="0" sz="1600" u="none" cap="none" strike="noStrike">
              <a:solidFill>
                <a:srgbClr val="000000"/>
              </a:solidFill>
              <a:latin typeface="Arial"/>
              <a:ea typeface="Arial"/>
              <a:cs typeface="Arial"/>
              <a:sym typeface="Arial"/>
            </a:endParaRPr>
          </a:p>
        </p:txBody>
      </p:sp>
      <p:sp>
        <p:nvSpPr>
          <p:cNvPr id="276" name="Google Shape;276;p23"/>
          <p:cNvSpPr txBox="1"/>
          <p:nvPr/>
        </p:nvSpPr>
        <p:spPr>
          <a:xfrm>
            <a:off x="763576" y="1418925"/>
            <a:ext cx="11919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sv-SE" sz="1600" u="none" cap="none" strike="noStrike">
                <a:solidFill>
                  <a:srgbClr val="000000"/>
                </a:solidFill>
                <a:latin typeface="Arial"/>
                <a:ea typeface="Arial"/>
                <a:cs typeface="Arial"/>
                <a:sym typeface="Arial"/>
              </a:rPr>
              <a:t>Example:</a:t>
            </a:r>
            <a:endParaRPr b="1" i="0" sz="1400" u="none" cap="none" strike="noStrike">
              <a:solidFill>
                <a:srgbClr val="000000"/>
              </a:solidFill>
              <a:latin typeface="Arial"/>
              <a:ea typeface="Arial"/>
              <a:cs typeface="Arial"/>
              <a:sym typeface="Arial"/>
            </a:endParaRPr>
          </a:p>
        </p:txBody>
      </p:sp>
      <p:graphicFrame>
        <p:nvGraphicFramePr>
          <p:cNvPr id="277" name="Google Shape;277;p23"/>
          <p:cNvGraphicFramePr/>
          <p:nvPr/>
        </p:nvGraphicFramePr>
        <p:xfrm>
          <a:off x="1955475" y="2301413"/>
          <a:ext cx="3000000" cy="3000000"/>
        </p:xfrm>
        <a:graphic>
          <a:graphicData uri="http://schemas.openxmlformats.org/drawingml/2006/table">
            <a:tbl>
              <a:tblPr>
                <a:noFill/>
                <a:tableStyleId>{017ED516-DA96-4F05-B454-7E4502C63F3C}</a:tableStyleId>
              </a:tblPr>
              <a:tblGrid>
                <a:gridCol w="1371175"/>
                <a:gridCol w="4256550"/>
              </a:tblGrid>
              <a:tr h="309775">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rgbClr val="CE9178"/>
                          </a:solidFill>
                        </a:rPr>
                        <a:t>LD</a:t>
                      </a:r>
                      <a:r>
                        <a:rPr lang="sv-SE" sz="1600" u="none" cap="none" strike="noStrike">
                          <a:solidFill>
                            <a:srgbClr val="D4D4D4"/>
                          </a:solidFill>
                        </a:rPr>
                        <a:t>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chemeClr val="dk1"/>
                          </a:solidFill>
                        </a:rPr>
                        <a:t>Long day sampling, of the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9775">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rgbClr val="CE9178"/>
                          </a:solidFill>
                        </a:rPr>
                        <a:t>phyA</a:t>
                      </a:r>
                      <a:r>
                        <a:rPr lang="sv-SE" sz="1600" u="none" cap="none" strike="noStrike">
                          <a:solidFill>
                            <a:srgbClr val="D4D4D4"/>
                          </a:solidFill>
                        </a:rPr>
                        <a:t>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chemeClr val="dk1"/>
                          </a:solidFill>
                        </a:rPr>
                        <a:t>Phytochrome A genotype, in a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9775">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rgbClr val="CE9178"/>
                          </a:solidFill>
                        </a:rPr>
                        <a:t>off</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chemeClr val="dk1"/>
                          </a:solidFill>
                        </a:rPr>
                        <a:t>Medium without sucrose, at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9775">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rgbClr val="CE9178"/>
                          </a:solidFill>
                        </a:rPr>
                        <a:t>t04</a:t>
                      </a:r>
                      <a:r>
                        <a:rPr lang="sv-SE" sz="1600" u="none" cap="none" strike="noStrike">
                          <a:solidFill>
                            <a:srgbClr val="D4D4D4"/>
                          </a:solidFill>
                        </a:rPr>
                        <a:t>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chemeClr val="dk1"/>
                          </a:solidFill>
                        </a:rPr>
                        <a:t>Time point 4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9775">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rgbClr val="CE9178"/>
                          </a:solidFill>
                        </a:rPr>
                        <a:t>2020-08-12</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chemeClr val="dk1"/>
                          </a:solidFill>
                        </a:rPr>
                        <a:t>Sampled on Aug 12th, 2020, with</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9775">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rgbClr val="CE9178"/>
                          </a:solidFill>
                        </a:rPr>
                        <a:t>norm</a:t>
                      </a:r>
                      <a:r>
                        <a:rPr lang="sv-SE" sz="1600" u="none" cap="none" strike="noStrike">
                          <a:solidFill>
                            <a:srgbClr val="D4D4D4"/>
                          </a:solidFill>
                        </a:rPr>
                        <a:t>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chemeClr val="dk1"/>
                          </a:solidFill>
                        </a:rPr>
                        <a:t>Normalised data</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78" name="Google Shape;278;p23"/>
          <p:cNvSpPr/>
          <p:nvPr/>
        </p:nvSpPr>
        <p:spPr>
          <a:xfrm>
            <a:off x="6040150" y="2391150"/>
            <a:ext cx="164100" cy="1806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3"/>
          <p:cNvSpPr/>
          <p:nvPr/>
        </p:nvSpPr>
        <p:spPr>
          <a:xfrm>
            <a:off x="6553825" y="2921875"/>
            <a:ext cx="164100" cy="1806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3"/>
          <p:cNvSpPr/>
          <p:nvPr/>
        </p:nvSpPr>
        <p:spPr>
          <a:xfrm>
            <a:off x="6389725" y="3400850"/>
            <a:ext cx="164100" cy="1806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cd9360ffda_2_0"/>
          <p:cNvSpPr txBox="1"/>
          <p:nvPr/>
        </p:nvSpPr>
        <p:spPr>
          <a:xfrm>
            <a:off x="1555111" y="173500"/>
            <a:ext cx="5437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extLst>
                  <a:ext uri="http://customooxmlschemas.google.com/">
                    <go:slidesCustomData xmlns:go="http://customooxmlschemas.google.com/" textRoundtripDataId="6"/>
                  </a:ext>
                </a:extLst>
              </a:rPr>
              <a:t>File and Folder naming</a:t>
            </a:r>
            <a:endParaRPr b="0" i="0" sz="1400" u="none" cap="none" strike="noStrike">
              <a:solidFill>
                <a:srgbClr val="000000"/>
              </a:solidFill>
              <a:latin typeface="Arial"/>
              <a:ea typeface="Arial"/>
              <a:cs typeface="Arial"/>
              <a:sym typeface="Arial"/>
            </a:endParaRPr>
          </a:p>
        </p:txBody>
      </p:sp>
      <p:sp>
        <p:nvSpPr>
          <p:cNvPr id="286" name="Google Shape;286;g2cd9360ffda_2_0"/>
          <p:cNvSpPr txBox="1"/>
          <p:nvPr/>
        </p:nvSpPr>
        <p:spPr>
          <a:xfrm>
            <a:off x="219300" y="981150"/>
            <a:ext cx="8924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0" i="0" lang="sv-SE" sz="1600" u="none" cap="none" strike="noStrike">
                <a:solidFill>
                  <a:schemeClr val="dk1"/>
                </a:solidFill>
                <a:latin typeface="Arial"/>
                <a:ea typeface="Arial"/>
                <a:cs typeface="Arial"/>
                <a:sym typeface="Arial"/>
              </a:rPr>
              <a:t>Names for files and folders should be </a:t>
            </a:r>
            <a:r>
              <a:rPr b="0" i="1" lang="sv-SE" sz="1600" u="none" cap="none" strike="noStrike">
                <a:solidFill>
                  <a:schemeClr val="dk1"/>
                </a:solidFill>
                <a:latin typeface="Arial"/>
                <a:ea typeface="Arial"/>
                <a:cs typeface="Arial"/>
                <a:sym typeface="Arial"/>
              </a:rPr>
              <a:t>consistent</a:t>
            </a:r>
            <a:r>
              <a:rPr b="0" i="0" lang="sv-SE" sz="1600" u="none" cap="none" strike="noStrike">
                <a:solidFill>
                  <a:srgbClr val="888888"/>
                </a:solidFill>
                <a:latin typeface="Arial"/>
                <a:ea typeface="Arial"/>
                <a:cs typeface="Arial"/>
                <a:sym typeface="Arial"/>
              </a:rPr>
              <a:t> </a:t>
            </a:r>
            <a:r>
              <a:rPr b="0" i="0" lang="sv-SE" sz="1600" u="none" cap="none" strike="noStrike">
                <a:solidFill>
                  <a:schemeClr val="dk1"/>
                </a:solidFill>
                <a:latin typeface="Arial"/>
                <a:ea typeface="Arial"/>
                <a:cs typeface="Arial"/>
                <a:sym typeface="Arial"/>
              </a:rPr>
              <a:t>and </a:t>
            </a:r>
            <a:r>
              <a:rPr b="0" i="1" lang="sv-SE" sz="1600" u="none" cap="none" strike="noStrike">
                <a:solidFill>
                  <a:schemeClr val="dk1"/>
                </a:solidFill>
                <a:latin typeface="Arial"/>
                <a:ea typeface="Arial"/>
                <a:cs typeface="Arial"/>
                <a:sym typeface="Arial"/>
              </a:rPr>
              <a:t>meaningful</a:t>
            </a:r>
            <a:r>
              <a:rPr b="0" i="0" lang="sv-SE" sz="1600" u="none" cap="none" strike="noStrike">
                <a:solidFill>
                  <a:schemeClr val="dk1"/>
                </a:solidFill>
                <a:latin typeface="Arial"/>
                <a:ea typeface="Arial"/>
                <a:cs typeface="Arial"/>
                <a:sym typeface="Arial"/>
              </a:rPr>
              <a:t> to yourself and collaborators</a:t>
            </a:r>
            <a:endParaRPr b="0" i="0" sz="1600" u="none" cap="none" strike="noStrike">
              <a:solidFill>
                <a:schemeClr val="dk1"/>
              </a:solidFill>
              <a:latin typeface="Arial"/>
              <a:ea typeface="Arial"/>
              <a:cs typeface="Arial"/>
              <a:sym typeface="Arial"/>
            </a:endParaRPr>
          </a:p>
        </p:txBody>
      </p:sp>
      <p:sp>
        <p:nvSpPr>
          <p:cNvPr id="287" name="Google Shape;287;g2cd9360ffda_2_0"/>
          <p:cNvSpPr txBox="1"/>
          <p:nvPr/>
        </p:nvSpPr>
        <p:spPr>
          <a:xfrm>
            <a:off x="1403575" y="1418925"/>
            <a:ext cx="65034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CE9178"/>
                </a:solidFill>
                <a:latin typeface="Arial"/>
                <a:ea typeface="Arial"/>
                <a:cs typeface="Arial"/>
                <a:sym typeface="Arial"/>
              </a:rPr>
              <a:t>	LD_phyA_off_t04_2020-08-12_norm.xlsx</a:t>
            </a:r>
            <a:endParaRPr b="0" i="0" sz="1600" u="none" cap="none" strike="noStrike">
              <a:solidFill>
                <a:srgbClr val="D4D4D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br>
              <a:rPr b="0" i="0" lang="sv-SE" sz="1600" u="none" cap="none" strike="noStrike">
                <a:solidFill>
                  <a:srgbClr val="D4D4D4"/>
                </a:solidFill>
                <a:latin typeface="Arial"/>
                <a:ea typeface="Arial"/>
                <a:cs typeface="Arial"/>
                <a:sym typeface="Arial"/>
              </a:rPr>
            </a:br>
            <a:r>
              <a:rPr b="0" i="0" lang="sv-SE" sz="1600" u="none" cap="none" strike="noStrike">
                <a:solidFill>
                  <a:schemeClr val="dk1"/>
                </a:solidFill>
                <a:latin typeface="Arial"/>
                <a:ea typeface="Arial"/>
                <a:cs typeface="Arial"/>
                <a:sym typeface="Arial"/>
              </a:rPr>
              <a:t>Based on the name, the file could contain information about:</a:t>
            </a:r>
            <a:endParaRPr b="0" i="0" sz="1600" u="none" cap="none" strike="noStrike">
              <a:solidFill>
                <a:srgbClr val="000000"/>
              </a:solidFill>
              <a:latin typeface="Arial"/>
              <a:ea typeface="Arial"/>
              <a:cs typeface="Arial"/>
              <a:sym typeface="Arial"/>
            </a:endParaRPr>
          </a:p>
        </p:txBody>
      </p:sp>
      <p:sp>
        <p:nvSpPr>
          <p:cNvPr id="288" name="Google Shape;288;g2cd9360ffda_2_0"/>
          <p:cNvSpPr txBox="1"/>
          <p:nvPr/>
        </p:nvSpPr>
        <p:spPr>
          <a:xfrm>
            <a:off x="763576" y="1418925"/>
            <a:ext cx="11919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sv-SE" sz="1600" u="none" cap="none" strike="noStrike">
                <a:solidFill>
                  <a:srgbClr val="000000"/>
                </a:solidFill>
                <a:latin typeface="Arial"/>
                <a:ea typeface="Arial"/>
                <a:cs typeface="Arial"/>
                <a:sym typeface="Arial"/>
              </a:rPr>
              <a:t>Example:</a:t>
            </a:r>
            <a:endParaRPr b="1" i="0" sz="1400" u="none" cap="none" strike="noStrike">
              <a:solidFill>
                <a:srgbClr val="000000"/>
              </a:solidFill>
              <a:latin typeface="Arial"/>
              <a:ea typeface="Arial"/>
              <a:cs typeface="Arial"/>
              <a:sym typeface="Arial"/>
            </a:endParaRPr>
          </a:p>
        </p:txBody>
      </p:sp>
      <p:graphicFrame>
        <p:nvGraphicFramePr>
          <p:cNvPr id="289" name="Google Shape;289;g2cd9360ffda_2_0"/>
          <p:cNvGraphicFramePr/>
          <p:nvPr/>
        </p:nvGraphicFramePr>
        <p:xfrm>
          <a:off x="1955475" y="2301413"/>
          <a:ext cx="3000000" cy="3000000"/>
        </p:xfrm>
        <a:graphic>
          <a:graphicData uri="http://schemas.openxmlformats.org/drawingml/2006/table">
            <a:tbl>
              <a:tblPr>
                <a:noFill/>
                <a:tableStyleId>{017ED516-DA96-4F05-B454-7E4502C63F3C}</a:tableStyleId>
              </a:tblPr>
              <a:tblGrid>
                <a:gridCol w="1371175"/>
                <a:gridCol w="4256550"/>
              </a:tblGrid>
              <a:tr h="309775">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rgbClr val="CE9178"/>
                          </a:solidFill>
                        </a:rPr>
                        <a:t>LD</a:t>
                      </a:r>
                      <a:r>
                        <a:rPr lang="sv-SE" sz="1600" u="none" cap="none" strike="noStrike">
                          <a:solidFill>
                            <a:srgbClr val="D4D4D4"/>
                          </a:solidFill>
                        </a:rPr>
                        <a:t>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chemeClr val="dk1"/>
                          </a:solidFill>
                        </a:rPr>
                        <a:t>Long day sampling, of the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9775">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rgbClr val="CE9178"/>
                          </a:solidFill>
                        </a:rPr>
                        <a:t>phyA</a:t>
                      </a:r>
                      <a:r>
                        <a:rPr lang="sv-SE" sz="1600" u="none" cap="none" strike="noStrike">
                          <a:solidFill>
                            <a:srgbClr val="D4D4D4"/>
                          </a:solidFill>
                        </a:rPr>
                        <a:t>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chemeClr val="dk1"/>
                          </a:solidFill>
                        </a:rPr>
                        <a:t>Phytochrome A genotype, in a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9775">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rgbClr val="CE9178"/>
                          </a:solidFill>
                        </a:rPr>
                        <a:t>off</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chemeClr val="dk1"/>
                          </a:solidFill>
                        </a:rPr>
                        <a:t>Medium without sucrose, at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9775">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rgbClr val="CE9178"/>
                          </a:solidFill>
                        </a:rPr>
                        <a:t>t04</a:t>
                      </a:r>
                      <a:r>
                        <a:rPr lang="sv-SE" sz="1600" u="none" cap="none" strike="noStrike">
                          <a:solidFill>
                            <a:srgbClr val="D4D4D4"/>
                          </a:solidFill>
                        </a:rPr>
                        <a:t>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chemeClr val="dk1"/>
                          </a:solidFill>
                        </a:rPr>
                        <a:t>Time point 4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9775">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rgbClr val="CE9178"/>
                          </a:solidFill>
                        </a:rPr>
                        <a:t>2020-08-12</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chemeClr val="dk1"/>
                          </a:solidFill>
                        </a:rPr>
                        <a:t>Sampled on Aug 12th, 2020, with</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9775">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rgbClr val="CE9178"/>
                          </a:solidFill>
                        </a:rPr>
                        <a:t>norm</a:t>
                      </a:r>
                      <a:r>
                        <a:rPr lang="sv-SE" sz="1600" u="none" cap="none" strike="noStrike">
                          <a:solidFill>
                            <a:srgbClr val="D4D4D4"/>
                          </a:solidFill>
                        </a:rPr>
                        <a:t>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lang="sv-SE" sz="1600" u="none" cap="none" strike="noStrike">
                          <a:solidFill>
                            <a:schemeClr val="dk1"/>
                          </a:solidFill>
                        </a:rPr>
                        <a:t>Normalised data</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90" name="Google Shape;290;g2cd9360ffda_2_0"/>
          <p:cNvSpPr/>
          <p:nvPr/>
        </p:nvSpPr>
        <p:spPr>
          <a:xfrm>
            <a:off x="6040150" y="2391150"/>
            <a:ext cx="164100" cy="1806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g2cd9360ffda_2_0"/>
          <p:cNvSpPr/>
          <p:nvPr/>
        </p:nvSpPr>
        <p:spPr>
          <a:xfrm>
            <a:off x="6553825" y="2921875"/>
            <a:ext cx="164100" cy="1806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2cd9360ffda_2_0"/>
          <p:cNvSpPr/>
          <p:nvPr/>
        </p:nvSpPr>
        <p:spPr>
          <a:xfrm>
            <a:off x="6389725" y="3400850"/>
            <a:ext cx="164100" cy="1806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2cd9360ffda_2_0"/>
          <p:cNvSpPr/>
          <p:nvPr/>
        </p:nvSpPr>
        <p:spPr>
          <a:xfrm>
            <a:off x="901875" y="2866975"/>
            <a:ext cx="7734900" cy="1022100"/>
          </a:xfrm>
          <a:prstGeom prst="roundRect">
            <a:avLst>
              <a:gd fmla="val 16667" name="adj"/>
            </a:avLst>
          </a:prstGeom>
          <a:solidFill>
            <a:srgbClr val="C1E55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chemeClr val="dk1"/>
                </a:solidFill>
                <a:latin typeface="Arial"/>
                <a:ea typeface="Arial"/>
                <a:cs typeface="Arial"/>
                <a:sym typeface="Arial"/>
              </a:rPr>
              <a:t>Not obvious from the letters and words alone. Explanation is required  -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chemeClr val="dk1"/>
                </a:solidFill>
                <a:latin typeface="Arial"/>
                <a:ea typeface="Arial"/>
                <a:cs typeface="Arial"/>
                <a:sym typeface="Arial"/>
              </a:rPr>
              <a:t>                                                README.md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4"/>
          <p:cNvSpPr txBox="1"/>
          <p:nvPr/>
        </p:nvSpPr>
        <p:spPr>
          <a:xfrm>
            <a:off x="1532059" y="162213"/>
            <a:ext cx="5437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rgbClr val="0070C0"/>
                </a:solidFill>
                <a:latin typeface="Arial"/>
                <a:ea typeface="Arial"/>
                <a:cs typeface="Arial"/>
                <a:sym typeface="Arial"/>
              </a:rPr>
              <a:t>Exercise 6</a:t>
            </a:r>
            <a:endParaRPr b="0" i="0" sz="1400" u="none" cap="none" strike="noStrike">
              <a:solidFill>
                <a:srgbClr val="000000"/>
              </a:solidFill>
              <a:latin typeface="Arial"/>
              <a:ea typeface="Arial"/>
              <a:cs typeface="Arial"/>
              <a:sym typeface="Arial"/>
            </a:endParaRPr>
          </a:p>
        </p:txBody>
      </p:sp>
      <p:sp>
        <p:nvSpPr>
          <p:cNvPr id="299" name="Google Shape;299;p24"/>
          <p:cNvSpPr txBox="1"/>
          <p:nvPr/>
        </p:nvSpPr>
        <p:spPr>
          <a:xfrm>
            <a:off x="395727" y="932746"/>
            <a:ext cx="2993745" cy="11387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sv-SE" sz="2000" u="none" cap="none" strike="noStrike">
                <a:solidFill>
                  <a:srgbClr val="569CD6"/>
                </a:solidFill>
                <a:latin typeface="Arial"/>
                <a:ea typeface="Arial"/>
                <a:cs typeface="Arial"/>
                <a:sym typeface="Arial"/>
              </a:rPr>
              <a:t>Group discussion</a:t>
            </a:r>
            <a:endParaRPr b="0" i="0" sz="2000" u="none" cap="none" strike="noStrike">
              <a:solidFill>
                <a:srgbClr val="D4D4D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6A99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chemeClr val="dk1"/>
                </a:solidFill>
                <a:latin typeface="Arial"/>
                <a:ea typeface="Arial"/>
                <a:cs typeface="Arial"/>
                <a:sym typeface="Arial"/>
              </a:rPr>
              <a:t>The following example contain files from an imaginary project</a:t>
            </a:r>
            <a:endParaRPr b="0" i="0" sz="1600" u="none" cap="none" strike="noStrike">
              <a:solidFill>
                <a:schemeClr val="dk1"/>
              </a:solidFill>
              <a:latin typeface="Arial"/>
              <a:ea typeface="Arial"/>
              <a:cs typeface="Arial"/>
              <a:sym typeface="Arial"/>
            </a:endParaRPr>
          </a:p>
        </p:txBody>
      </p:sp>
      <p:sp>
        <p:nvSpPr>
          <p:cNvPr id="300" name="Google Shape;300;p24"/>
          <p:cNvSpPr txBox="1"/>
          <p:nvPr/>
        </p:nvSpPr>
        <p:spPr>
          <a:xfrm>
            <a:off x="395727" y="2424329"/>
            <a:ext cx="4572000" cy="20625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600"/>
              <a:buFont typeface="Arial"/>
              <a:buChar char="•"/>
            </a:pPr>
            <a:r>
              <a:rPr b="1" i="1" lang="sv-SE" sz="1600" u="none" cap="none" strike="noStrike">
                <a:solidFill>
                  <a:srgbClr val="000000"/>
                </a:solidFill>
                <a:latin typeface="Arial"/>
                <a:ea typeface="Arial"/>
                <a:cs typeface="Arial"/>
                <a:sym typeface="Arial"/>
              </a:rPr>
              <a:t>phyA/phyB</a:t>
            </a:r>
            <a:r>
              <a:rPr b="1" i="0" lang="sv-SE" sz="1600" u="none" cap="none" strike="noStrike">
                <a:solidFill>
                  <a:srgbClr val="000000"/>
                </a:solidFill>
                <a:latin typeface="Arial"/>
                <a:ea typeface="Arial"/>
                <a:cs typeface="Arial"/>
                <a:sym typeface="Arial"/>
              </a:rPr>
              <a:t> </a:t>
            </a:r>
            <a:r>
              <a:rPr b="0" i="0" lang="sv-SE" sz="1600" u="none" cap="none" strike="noStrike">
                <a:solidFill>
                  <a:srgbClr val="000000"/>
                </a:solidFill>
                <a:latin typeface="Arial"/>
                <a:ea typeface="Arial"/>
                <a:cs typeface="Arial"/>
                <a:sym typeface="Arial"/>
              </a:rPr>
              <a:t>- genotypes</a:t>
            </a:r>
            <a:endParaRPr b="0" i="0" sz="16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600"/>
              <a:buFont typeface="Arial"/>
              <a:buChar char="•"/>
            </a:pPr>
            <a:r>
              <a:rPr b="1" i="1" lang="sv-SE" sz="1600" u="none" cap="none" strike="noStrike">
                <a:solidFill>
                  <a:srgbClr val="000000"/>
                </a:solidFill>
                <a:latin typeface="Arial"/>
                <a:ea typeface="Arial"/>
                <a:cs typeface="Arial"/>
                <a:sym typeface="Arial"/>
              </a:rPr>
              <a:t>s</a:t>
            </a:r>
            <a:r>
              <a:rPr b="1" i="1" lang="sv-SE" sz="1600" u="none" cap="none" strike="noStrike">
                <a:solidFill>
                  <a:srgbClr val="6A9955"/>
                </a:solidFill>
                <a:latin typeface="Arial"/>
                <a:ea typeface="Arial"/>
                <a:cs typeface="Arial"/>
                <a:sym typeface="Arial"/>
              </a:rPr>
              <a:t>XX</a:t>
            </a:r>
            <a:r>
              <a:rPr b="0" i="0" lang="sv-SE" sz="1600" u="none" cap="none" strike="noStrike">
                <a:solidFill>
                  <a:srgbClr val="000000"/>
                </a:solidFill>
                <a:latin typeface="Arial"/>
                <a:ea typeface="Arial"/>
                <a:cs typeface="Arial"/>
                <a:sym typeface="Arial"/>
              </a:rPr>
              <a:t> - sample number</a:t>
            </a:r>
            <a:endParaRPr b="0" i="0" sz="16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600"/>
              <a:buFont typeface="Arial"/>
              <a:buChar char="•"/>
            </a:pPr>
            <a:r>
              <a:rPr b="1" i="1" lang="sv-SE" sz="1600" u="none" cap="none" strike="noStrike">
                <a:solidFill>
                  <a:srgbClr val="000000"/>
                </a:solidFill>
                <a:latin typeface="Arial"/>
                <a:ea typeface="Arial"/>
                <a:cs typeface="Arial"/>
                <a:sym typeface="Arial"/>
              </a:rPr>
              <a:t>LD/SD</a:t>
            </a:r>
            <a:r>
              <a:rPr b="0" i="0" lang="sv-SE" sz="1600" u="none" cap="none" strike="noStrike">
                <a:solidFill>
                  <a:srgbClr val="000000"/>
                </a:solidFill>
                <a:latin typeface="Arial"/>
                <a:ea typeface="Arial"/>
                <a:cs typeface="Arial"/>
                <a:sym typeface="Arial"/>
              </a:rPr>
              <a:t> - light conditions (Long Day, Short Day)</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600"/>
              <a:buFont typeface="Arial"/>
              <a:buChar char="•"/>
            </a:pPr>
            <a:r>
              <a:rPr b="1" i="1" lang="sv-SE" sz="1600" u="none" cap="none" strike="noStrike">
                <a:solidFill>
                  <a:srgbClr val="000000"/>
                </a:solidFill>
                <a:latin typeface="Arial"/>
                <a:ea typeface="Arial"/>
                <a:cs typeface="Arial"/>
                <a:sym typeface="Arial"/>
              </a:rPr>
              <a:t>on/off</a:t>
            </a:r>
            <a:r>
              <a:rPr b="1" i="0" lang="sv-SE" sz="1600" u="none" cap="none" strike="noStrike">
                <a:solidFill>
                  <a:srgbClr val="000000"/>
                </a:solidFill>
                <a:latin typeface="Arial"/>
                <a:ea typeface="Arial"/>
                <a:cs typeface="Arial"/>
                <a:sym typeface="Arial"/>
              </a:rPr>
              <a:t> </a:t>
            </a:r>
            <a:r>
              <a:rPr b="0" i="0" lang="sv-SE" sz="1600" u="none" cap="none" strike="noStrike">
                <a:solidFill>
                  <a:srgbClr val="000000"/>
                </a:solidFill>
                <a:latin typeface="Arial"/>
                <a:ea typeface="Arial"/>
                <a:cs typeface="Arial"/>
                <a:sym typeface="Arial"/>
              </a:rPr>
              <a:t>- different growth media (on sucrose, off sucrose)</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600"/>
              <a:buFont typeface="Arial"/>
              <a:buChar char="•"/>
            </a:pPr>
            <a:r>
              <a:rPr b="1" i="1" lang="sv-SE" sz="1600" u="none" cap="none" strike="noStrike">
                <a:solidFill>
                  <a:srgbClr val="000000"/>
                </a:solidFill>
                <a:latin typeface="Arial"/>
                <a:ea typeface="Arial"/>
                <a:cs typeface="Arial"/>
                <a:sym typeface="Arial"/>
              </a:rPr>
              <a:t>date format</a:t>
            </a:r>
            <a:r>
              <a:rPr b="1" i="0" lang="sv-SE" sz="1600" u="none" cap="none" strike="noStrike">
                <a:solidFill>
                  <a:srgbClr val="000000"/>
                </a:solidFill>
                <a:latin typeface="Arial"/>
                <a:ea typeface="Arial"/>
                <a:cs typeface="Arial"/>
                <a:sym typeface="Arial"/>
              </a:rPr>
              <a:t> </a:t>
            </a:r>
            <a:r>
              <a:rPr b="0" i="0" lang="sv-SE" sz="1600" u="none" cap="none" strike="noStrike">
                <a:solidFill>
                  <a:srgbClr val="000000"/>
                </a:solidFill>
                <a:latin typeface="Arial"/>
                <a:ea typeface="Arial"/>
                <a:cs typeface="Arial"/>
                <a:sym typeface="Arial"/>
              </a:rPr>
              <a:t>- sample date</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600"/>
              <a:buFont typeface="Arial"/>
              <a:buChar char="•"/>
            </a:pPr>
            <a:r>
              <a:rPr b="1" i="1" lang="sv-SE" sz="1600" u="none" cap="none" strike="noStrike">
                <a:solidFill>
                  <a:srgbClr val="000000"/>
                </a:solidFill>
                <a:latin typeface="Arial"/>
                <a:ea typeface="Arial"/>
                <a:cs typeface="Arial"/>
                <a:sym typeface="Arial"/>
              </a:rPr>
              <a:t>t</a:t>
            </a:r>
            <a:r>
              <a:rPr b="1" i="1" lang="sv-SE" sz="1600" u="none" cap="none" strike="noStrike">
                <a:solidFill>
                  <a:srgbClr val="6A9955"/>
                </a:solidFill>
                <a:latin typeface="Arial"/>
                <a:ea typeface="Arial"/>
                <a:cs typeface="Arial"/>
                <a:sym typeface="Arial"/>
              </a:rPr>
              <a:t>XX</a:t>
            </a:r>
            <a:r>
              <a:rPr b="0" i="0" lang="sv-SE" sz="1600" u="none" cap="none" strike="noStrike">
                <a:solidFill>
                  <a:srgbClr val="000000"/>
                </a:solidFill>
                <a:latin typeface="Arial"/>
                <a:ea typeface="Arial"/>
                <a:cs typeface="Arial"/>
                <a:sym typeface="Arial"/>
              </a:rPr>
              <a:t> - sample time point</a:t>
            </a:r>
            <a:endParaRPr b="0" i="0" sz="16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600"/>
              <a:buFont typeface="Arial"/>
              <a:buChar char="•"/>
            </a:pPr>
            <a:r>
              <a:rPr b="1" i="1" lang="sv-SE" sz="1600" u="none" cap="none" strike="noStrike">
                <a:solidFill>
                  <a:srgbClr val="000000"/>
                </a:solidFill>
                <a:latin typeface="Arial"/>
                <a:ea typeface="Arial"/>
                <a:cs typeface="Arial"/>
                <a:sym typeface="Arial"/>
              </a:rPr>
              <a:t>raw</a:t>
            </a:r>
            <a:r>
              <a:rPr b="1" i="0" lang="sv-SE" sz="1600" u="none" cap="none" strike="noStrike">
                <a:solidFill>
                  <a:srgbClr val="000000"/>
                </a:solidFill>
                <a:latin typeface="Arial"/>
                <a:ea typeface="Arial"/>
                <a:cs typeface="Arial"/>
                <a:sym typeface="Arial"/>
              </a:rPr>
              <a:t>, </a:t>
            </a:r>
            <a:r>
              <a:rPr b="1" i="1" lang="sv-SE" sz="1600" u="none" cap="none" strike="noStrike">
                <a:solidFill>
                  <a:srgbClr val="000000"/>
                </a:solidFill>
                <a:latin typeface="Arial"/>
                <a:ea typeface="Arial"/>
                <a:cs typeface="Arial"/>
                <a:sym typeface="Arial"/>
              </a:rPr>
              <a:t>norm</a:t>
            </a:r>
            <a:r>
              <a:rPr b="0" i="0" lang="sv-SE" sz="1600" u="none" cap="none" strike="noStrike">
                <a:solidFill>
                  <a:srgbClr val="000000"/>
                </a:solidFill>
                <a:latin typeface="Arial"/>
                <a:ea typeface="Arial"/>
                <a:cs typeface="Arial"/>
                <a:sym typeface="Arial"/>
              </a:rPr>
              <a:t> - raw or normalised data</a:t>
            </a:r>
            <a:endParaRPr b="0" i="0" sz="1400" u="none" cap="none" strike="noStrike">
              <a:solidFill>
                <a:srgbClr val="000000"/>
              </a:solidFill>
              <a:latin typeface="Arial"/>
              <a:ea typeface="Arial"/>
              <a:cs typeface="Arial"/>
              <a:sym typeface="Arial"/>
            </a:endParaRPr>
          </a:p>
        </p:txBody>
      </p:sp>
      <p:sp>
        <p:nvSpPr>
          <p:cNvPr id="301" name="Google Shape;301;p24"/>
          <p:cNvSpPr txBox="1"/>
          <p:nvPr/>
        </p:nvSpPr>
        <p:spPr>
          <a:xfrm>
            <a:off x="5126674" y="932750"/>
            <a:ext cx="3715500" cy="341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2020-07-14_s12_phyB_on_SD_t04.raw.xlsx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2020-07-14_s1_phyA_on_LD_t05.raw.xlsx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2020-07-14_s2_phyB_on_SD_t11.raw.xlsx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2020-08-12_s03_phyA_on_LD_t03.raw.xlsx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2020-08-12_s12_phyB_on_LD_t01.raw.xlsx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2020-08-13_s01_phyB_on_SD_t02.raw.xlsx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2020-7-12_s2_phyB_on_SD_t01.raw.xlsx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AUG-13_phyB_on_LD_s1_t11.raw.xlsx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JUL-31_phyB_on_LD_s1_t03.raw.xlsx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LD_phyA_off_t04_2020-08-12.norm.xlsx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LD_phyA_on_t04_2020-07-14.norm.xlsx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LD_phyB_off_t04_2020-08-12.norm.xlsx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LD_phyB_on_t04_2020-07-14.norm.xlsx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SD_phyB_off_t04_2020-08-13.norm.xlsx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SD_phyB_on_t04_2020-07-12.norm.xlsx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SD_phya_off_t04_2020-08-13.norm.xlsx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SD_phya_ons_t04_2020-07-12.norm.xlsx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ld_phyA_ons_t04_2020-08-12.norm.xlsx</a:t>
            </a:r>
            <a:endParaRPr b="0" i="0" sz="1200" u="none" cap="none" strike="noStrike">
              <a:solidFill>
                <a:srgbClr val="000000"/>
              </a:solidFill>
              <a:latin typeface="Courier New"/>
              <a:ea typeface="Courier New"/>
              <a:cs typeface="Courier New"/>
              <a:sym typeface="Courier New"/>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5"/>
          <p:cNvSpPr txBox="1"/>
          <p:nvPr/>
        </p:nvSpPr>
        <p:spPr>
          <a:xfrm>
            <a:off x="1532059" y="162213"/>
            <a:ext cx="5437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rgbClr val="0070C0"/>
                </a:solidFill>
                <a:latin typeface="Arial"/>
                <a:ea typeface="Arial"/>
                <a:cs typeface="Arial"/>
                <a:sym typeface="Arial"/>
              </a:rPr>
              <a:t>Exercise 6</a:t>
            </a:r>
            <a:endParaRPr b="0" i="0" sz="1400" u="none" cap="none" strike="noStrike">
              <a:solidFill>
                <a:srgbClr val="000000"/>
              </a:solidFill>
              <a:latin typeface="Arial"/>
              <a:ea typeface="Arial"/>
              <a:cs typeface="Arial"/>
              <a:sym typeface="Arial"/>
            </a:endParaRPr>
          </a:p>
        </p:txBody>
      </p:sp>
      <p:sp>
        <p:nvSpPr>
          <p:cNvPr id="307" name="Google Shape;307;p25"/>
          <p:cNvSpPr txBox="1"/>
          <p:nvPr/>
        </p:nvSpPr>
        <p:spPr>
          <a:xfrm>
            <a:off x="5319274" y="932750"/>
            <a:ext cx="3715500" cy="341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2020-07-14_s12_phyB_on_SD_t04.raw.xlsx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2020-07-14_s1_phyA_on_LD_t05.raw.xlsx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2020-07-14_s2_phyB_on_SD_t11.raw.xlsx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2020-08-12_s03_phyA_on_LD_t03.raw.xlsx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2020-08-12_s12_phyB_on_LD_t01.raw.xlsx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2020-08-13_s01_phyB_on_SD_t02.raw.xlsx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2020-7-12_s2_phyB_on_SD_t01.raw.xlsx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AUG-13_phyB_on_LD_s1_t11.raw.xlsx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JUL-31_phyB_on_LD_s1_t03.raw.xlsx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LD_phyA_off_t04_2020-08-12.norm.xlsx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LD_phyA_on_t04_2020-07-14.norm.xlsx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LD_phyB_off_t04_2020-08-12.norm.xlsx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LD_phyB_on_t04_2020-07-14.norm.xlsx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SD_phyB_off_t04_2020-08-13.norm.xlsx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SD_phyB_on_t04_2020-07-12.norm.xlsx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SD_phya_off_t04_2020-08-13.norm.xlsx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SD_phya_ons_t04_2020-07-12.norm.xlsx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ld_phyA_ons_t04_2020-08-12.norm.xlsx</a:t>
            </a:r>
            <a:endParaRPr b="0" i="0" sz="1200" u="none" cap="none" strike="noStrike">
              <a:solidFill>
                <a:srgbClr val="000000"/>
              </a:solidFill>
              <a:latin typeface="Courier New"/>
              <a:ea typeface="Courier New"/>
              <a:cs typeface="Courier New"/>
              <a:sym typeface="Courier New"/>
            </a:endParaRPr>
          </a:p>
        </p:txBody>
      </p:sp>
      <p:sp>
        <p:nvSpPr>
          <p:cNvPr id="308" name="Google Shape;308;p25"/>
          <p:cNvSpPr txBox="1"/>
          <p:nvPr/>
        </p:nvSpPr>
        <p:spPr>
          <a:xfrm>
            <a:off x="360775" y="2979950"/>
            <a:ext cx="4572000" cy="20319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chemeClr val="dk1"/>
              </a:buClr>
              <a:buSzPts val="1400"/>
              <a:buFont typeface="Arial"/>
              <a:buChar char="•"/>
            </a:pPr>
            <a:r>
              <a:rPr b="1" i="1" lang="sv-SE" sz="1400" u="none" cap="none" strike="noStrike">
                <a:solidFill>
                  <a:schemeClr val="dk1"/>
                </a:solidFill>
                <a:latin typeface="Arial"/>
                <a:ea typeface="Arial"/>
                <a:cs typeface="Arial"/>
                <a:sym typeface="Arial"/>
              </a:rPr>
              <a:t>phyA/phyB</a:t>
            </a:r>
            <a:r>
              <a:rPr b="1" i="0" lang="sv-SE" sz="1400" u="none" cap="none" strike="noStrike">
                <a:solidFill>
                  <a:schemeClr val="dk1"/>
                </a:solidFill>
                <a:latin typeface="Arial"/>
                <a:ea typeface="Arial"/>
                <a:cs typeface="Arial"/>
                <a:sym typeface="Arial"/>
              </a:rPr>
              <a:t> </a:t>
            </a:r>
            <a:r>
              <a:rPr b="0" i="0" lang="sv-SE" sz="1400" u="none" cap="none" strike="noStrike">
                <a:solidFill>
                  <a:schemeClr val="dk1"/>
                </a:solidFill>
                <a:latin typeface="Arial"/>
                <a:ea typeface="Arial"/>
                <a:cs typeface="Arial"/>
                <a:sym typeface="Arial"/>
              </a:rPr>
              <a:t>- genotypes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1" i="1" lang="sv-SE" sz="1400" u="none" cap="none" strike="noStrike">
                <a:solidFill>
                  <a:schemeClr val="dk1"/>
                </a:solidFill>
                <a:latin typeface="Arial"/>
                <a:ea typeface="Arial"/>
                <a:cs typeface="Arial"/>
                <a:sym typeface="Arial"/>
              </a:rPr>
              <a:t>s</a:t>
            </a:r>
            <a:r>
              <a:rPr b="1" i="1" lang="sv-SE" sz="1400" u="none" cap="none" strike="noStrike">
                <a:solidFill>
                  <a:srgbClr val="6A9955"/>
                </a:solidFill>
                <a:latin typeface="Arial"/>
                <a:ea typeface="Arial"/>
                <a:cs typeface="Arial"/>
                <a:sym typeface="Arial"/>
              </a:rPr>
              <a:t>XX</a:t>
            </a:r>
            <a:r>
              <a:rPr b="0" i="0" lang="sv-SE" sz="1400" u="none" cap="none" strike="noStrike">
                <a:solidFill>
                  <a:srgbClr val="6A9955"/>
                </a:solidFill>
                <a:latin typeface="Arial"/>
                <a:ea typeface="Arial"/>
                <a:cs typeface="Arial"/>
                <a:sym typeface="Arial"/>
              </a:rPr>
              <a:t> </a:t>
            </a:r>
            <a:r>
              <a:rPr b="0" i="0" lang="sv-SE" sz="1400" u="none" cap="none" strike="noStrike">
                <a:solidFill>
                  <a:schemeClr val="dk1"/>
                </a:solidFill>
                <a:latin typeface="Arial"/>
                <a:ea typeface="Arial"/>
                <a:cs typeface="Arial"/>
                <a:sym typeface="Arial"/>
              </a:rPr>
              <a:t>- sample number</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1" i="1" lang="sv-SE" sz="1400" u="none" cap="none" strike="noStrike">
                <a:solidFill>
                  <a:schemeClr val="dk1"/>
                </a:solidFill>
                <a:latin typeface="Arial"/>
                <a:ea typeface="Arial"/>
                <a:cs typeface="Arial"/>
                <a:sym typeface="Arial"/>
              </a:rPr>
              <a:t>LD/SD</a:t>
            </a:r>
            <a:r>
              <a:rPr b="0" i="0" lang="sv-SE" sz="1400" u="none" cap="none" strike="noStrike">
                <a:solidFill>
                  <a:schemeClr val="dk1"/>
                </a:solidFill>
                <a:latin typeface="Arial"/>
                <a:ea typeface="Arial"/>
                <a:cs typeface="Arial"/>
                <a:sym typeface="Arial"/>
              </a:rPr>
              <a:t> - light conditions (Long Day, Short Day)</a:t>
            </a:r>
            <a:endParaRPr b="0" i="0" sz="12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1" i="1" lang="sv-SE" sz="1400" u="none" cap="none" strike="noStrike">
                <a:solidFill>
                  <a:schemeClr val="dk1"/>
                </a:solidFill>
                <a:latin typeface="Arial"/>
                <a:ea typeface="Arial"/>
                <a:cs typeface="Arial"/>
                <a:sym typeface="Arial"/>
              </a:rPr>
              <a:t>on/off</a:t>
            </a:r>
            <a:r>
              <a:rPr b="1" i="0" lang="sv-SE" sz="1400" u="none" cap="none" strike="noStrike">
                <a:solidFill>
                  <a:schemeClr val="dk1"/>
                </a:solidFill>
                <a:latin typeface="Arial"/>
                <a:ea typeface="Arial"/>
                <a:cs typeface="Arial"/>
                <a:sym typeface="Arial"/>
              </a:rPr>
              <a:t> </a:t>
            </a:r>
            <a:r>
              <a:rPr b="0" i="0" lang="sv-SE" sz="1400" u="none" cap="none" strike="noStrike">
                <a:solidFill>
                  <a:schemeClr val="dk1"/>
                </a:solidFill>
                <a:latin typeface="Arial"/>
                <a:ea typeface="Arial"/>
                <a:cs typeface="Arial"/>
                <a:sym typeface="Arial"/>
              </a:rPr>
              <a:t>- different growth media (on sucrose, off sucrose)</a:t>
            </a:r>
            <a:endParaRPr b="0" i="0" sz="12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1" i="1" lang="sv-SE" sz="1400" u="none" cap="none" strike="noStrike">
                <a:solidFill>
                  <a:schemeClr val="dk1"/>
                </a:solidFill>
                <a:latin typeface="Arial"/>
                <a:ea typeface="Arial"/>
                <a:cs typeface="Arial"/>
                <a:sym typeface="Arial"/>
              </a:rPr>
              <a:t>date format</a:t>
            </a:r>
            <a:r>
              <a:rPr b="1" i="0" lang="sv-SE" sz="1400" u="none" cap="none" strike="noStrike">
                <a:solidFill>
                  <a:schemeClr val="dk1"/>
                </a:solidFill>
                <a:latin typeface="Arial"/>
                <a:ea typeface="Arial"/>
                <a:cs typeface="Arial"/>
                <a:sym typeface="Arial"/>
              </a:rPr>
              <a:t> </a:t>
            </a:r>
            <a:r>
              <a:rPr b="0" i="0" lang="sv-SE" sz="1400" u="none" cap="none" strike="noStrike">
                <a:solidFill>
                  <a:schemeClr val="dk1"/>
                </a:solidFill>
                <a:latin typeface="Arial"/>
                <a:ea typeface="Arial"/>
                <a:cs typeface="Arial"/>
                <a:sym typeface="Arial"/>
              </a:rPr>
              <a:t>- sample date</a:t>
            </a:r>
            <a:endParaRPr b="0" i="0" sz="12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1" i="1" lang="sv-SE" sz="1400" u="none" cap="none" strike="noStrike">
                <a:solidFill>
                  <a:schemeClr val="dk1"/>
                </a:solidFill>
                <a:latin typeface="Arial"/>
                <a:ea typeface="Arial"/>
                <a:cs typeface="Arial"/>
                <a:sym typeface="Arial"/>
              </a:rPr>
              <a:t>t</a:t>
            </a:r>
            <a:r>
              <a:rPr b="1" i="1" lang="sv-SE" sz="1400" u="none" cap="none" strike="noStrike">
                <a:solidFill>
                  <a:srgbClr val="6A9955"/>
                </a:solidFill>
                <a:latin typeface="Arial"/>
                <a:ea typeface="Arial"/>
                <a:cs typeface="Arial"/>
                <a:sym typeface="Arial"/>
              </a:rPr>
              <a:t>XX</a:t>
            </a:r>
            <a:r>
              <a:rPr b="0" i="0" lang="sv-SE" sz="1400" u="none" cap="none" strike="noStrike">
                <a:solidFill>
                  <a:schemeClr val="dk1"/>
                </a:solidFill>
                <a:latin typeface="Arial"/>
                <a:ea typeface="Arial"/>
                <a:cs typeface="Arial"/>
                <a:sym typeface="Arial"/>
              </a:rPr>
              <a:t> - sample timepoint</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1" i="1" lang="sv-SE" sz="1400" u="none" cap="none" strike="noStrike">
                <a:solidFill>
                  <a:schemeClr val="dk1"/>
                </a:solidFill>
                <a:latin typeface="Arial"/>
                <a:ea typeface="Arial"/>
                <a:cs typeface="Arial"/>
                <a:sym typeface="Arial"/>
              </a:rPr>
              <a:t>raw</a:t>
            </a:r>
            <a:r>
              <a:rPr b="1" i="0" lang="sv-SE" sz="1400" u="none" cap="none" strike="noStrike">
                <a:solidFill>
                  <a:schemeClr val="dk1"/>
                </a:solidFill>
                <a:latin typeface="Arial"/>
                <a:ea typeface="Arial"/>
                <a:cs typeface="Arial"/>
                <a:sym typeface="Arial"/>
              </a:rPr>
              <a:t>, </a:t>
            </a:r>
            <a:r>
              <a:rPr b="1" i="1" lang="sv-SE" sz="1400" u="none" cap="none" strike="noStrike">
                <a:solidFill>
                  <a:schemeClr val="dk1"/>
                </a:solidFill>
                <a:latin typeface="Arial"/>
                <a:ea typeface="Arial"/>
                <a:cs typeface="Arial"/>
                <a:sym typeface="Arial"/>
              </a:rPr>
              <a:t>norm</a:t>
            </a:r>
            <a:r>
              <a:rPr b="0" i="0" lang="sv-SE" sz="1400" u="none" cap="none" strike="noStrike">
                <a:solidFill>
                  <a:schemeClr val="dk1"/>
                </a:solidFill>
                <a:latin typeface="Arial"/>
                <a:ea typeface="Arial"/>
                <a:cs typeface="Arial"/>
                <a:sym typeface="Arial"/>
              </a:rPr>
              <a:t> - raw or normalised data</a:t>
            </a:r>
            <a:endParaRPr b="0" i="0" sz="12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latin typeface="Arial"/>
              <a:ea typeface="Arial"/>
              <a:cs typeface="Arial"/>
              <a:sym typeface="Arial"/>
            </a:endParaRPr>
          </a:p>
        </p:txBody>
      </p:sp>
      <p:grpSp>
        <p:nvGrpSpPr>
          <p:cNvPr id="309" name="Google Shape;309;p25"/>
          <p:cNvGrpSpPr/>
          <p:nvPr/>
        </p:nvGrpSpPr>
        <p:grpSpPr>
          <a:xfrm>
            <a:off x="219023" y="758915"/>
            <a:ext cx="4963886" cy="2168931"/>
            <a:chOff x="199785" y="2812355"/>
            <a:chExt cx="4963886" cy="2168931"/>
          </a:xfrm>
        </p:grpSpPr>
        <p:sp>
          <p:nvSpPr>
            <p:cNvPr id="310" name="Google Shape;310;p25"/>
            <p:cNvSpPr txBox="1"/>
            <p:nvPr/>
          </p:nvSpPr>
          <p:spPr>
            <a:xfrm>
              <a:off x="357306" y="2917905"/>
              <a:ext cx="4691100" cy="20319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400"/>
                <a:buFont typeface="Arial"/>
                <a:buAutoNum type="arabicPeriod"/>
              </a:pPr>
              <a:r>
                <a:rPr b="0" i="0" lang="sv-SE" sz="1400" u="none" cap="none" strike="noStrike">
                  <a:solidFill>
                    <a:schemeClr val="dk1"/>
                  </a:solidFill>
                  <a:latin typeface="Arial"/>
                  <a:ea typeface="Arial"/>
                  <a:cs typeface="Arial"/>
                  <a:sym typeface="Arial"/>
                </a:rPr>
                <a:t>Should dates be put first, and if not, why?</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sv-SE" sz="1400" u="none" cap="none" strike="noStrike">
                  <a:solidFill>
                    <a:schemeClr val="dk1"/>
                  </a:solidFill>
                  <a:latin typeface="Arial"/>
                  <a:ea typeface="Arial"/>
                  <a:cs typeface="Arial"/>
                  <a:sym typeface="Arial"/>
                </a:rPr>
                <a:t>What is the difference between using leading 0 (zero) and not?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sv-SE" sz="1400" u="none" cap="none" strike="noStrike">
                  <a:solidFill>
                    <a:schemeClr val="dk1"/>
                  </a:solidFill>
                  <a:latin typeface="Arial"/>
                  <a:ea typeface="Arial"/>
                  <a:cs typeface="Arial"/>
                  <a:sym typeface="Arial"/>
                </a:rPr>
                <a:t>Is there a difference between using upper and lower case letters?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sv-SE" sz="1400" u="none" cap="none" strike="noStrike">
                  <a:solidFill>
                    <a:schemeClr val="dk1"/>
                  </a:solidFill>
                  <a:latin typeface="Arial"/>
                  <a:ea typeface="Arial"/>
                  <a:cs typeface="Arial"/>
                  <a:sym typeface="Arial"/>
                </a:rPr>
                <a:t>What is the difference between using two letters for </a:t>
              </a:r>
              <a:r>
                <a:rPr b="0" i="1" lang="sv-SE" sz="1400" u="none" cap="none" strike="noStrike">
                  <a:solidFill>
                    <a:schemeClr val="dk1"/>
                  </a:solidFill>
                  <a:latin typeface="Arial"/>
                  <a:ea typeface="Arial"/>
                  <a:cs typeface="Arial"/>
                  <a:sym typeface="Arial"/>
                </a:rPr>
                <a:t>on</a:t>
              </a:r>
              <a:r>
                <a:rPr b="0" i="0" lang="sv-SE" sz="1400" u="none" cap="none" strike="noStrike">
                  <a:solidFill>
                    <a:schemeClr val="dk1"/>
                  </a:solidFill>
                  <a:latin typeface="Arial"/>
                  <a:ea typeface="Arial"/>
                  <a:cs typeface="Arial"/>
                  <a:sym typeface="Arial"/>
                </a:rPr>
                <a:t> compared to three letters </a:t>
              </a:r>
              <a:r>
                <a:rPr b="0" i="1" lang="sv-SE" sz="1400" u="none" cap="none" strike="noStrike">
                  <a:solidFill>
                    <a:schemeClr val="dk1"/>
                  </a:solidFill>
                  <a:latin typeface="Arial"/>
                  <a:ea typeface="Arial"/>
                  <a:cs typeface="Arial"/>
                  <a:sym typeface="Arial"/>
                </a:rPr>
                <a:t>ons</a:t>
              </a:r>
              <a:r>
                <a:rPr b="0" i="0" lang="sv-SE" sz="1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sv-SE" sz="1400" u="none" cap="none" strike="noStrike">
                  <a:solidFill>
                    <a:schemeClr val="dk1"/>
                  </a:solidFill>
                  <a:latin typeface="Arial"/>
                  <a:ea typeface="Arial"/>
                  <a:cs typeface="Arial"/>
                  <a:sym typeface="Arial"/>
                </a:rPr>
                <a:t>What are the effects if we, as in the above example, mix naming conventions?</a:t>
              </a:r>
              <a:endParaRPr b="0" i="0" sz="1400" u="none" cap="none" strike="noStrike">
                <a:solidFill>
                  <a:srgbClr val="000000"/>
                </a:solidFill>
                <a:latin typeface="Arial"/>
                <a:ea typeface="Arial"/>
                <a:cs typeface="Arial"/>
                <a:sym typeface="Arial"/>
              </a:endParaRPr>
            </a:p>
          </p:txBody>
        </p:sp>
        <p:sp>
          <p:nvSpPr>
            <p:cNvPr id="311" name="Google Shape;311;p25"/>
            <p:cNvSpPr/>
            <p:nvPr/>
          </p:nvSpPr>
          <p:spPr>
            <a:xfrm>
              <a:off x="199785" y="2812355"/>
              <a:ext cx="4963886" cy="2168931"/>
            </a:xfrm>
            <a:prstGeom prst="roundRect">
              <a:avLst>
                <a:gd fmla="val 16667" name="adj"/>
              </a:avLst>
            </a:prstGeom>
            <a:noFill/>
            <a:ln cap="flat" cmpd="sng" w="38100">
              <a:solidFill>
                <a:srgbClr val="D7F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6"/>
          <p:cNvSpPr txBox="1"/>
          <p:nvPr/>
        </p:nvSpPr>
        <p:spPr>
          <a:xfrm>
            <a:off x="1532059" y="162213"/>
            <a:ext cx="5437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rgbClr val="0070C0"/>
                </a:solidFill>
                <a:latin typeface="Arial"/>
                <a:ea typeface="Arial"/>
                <a:cs typeface="Arial"/>
                <a:sym typeface="Arial"/>
              </a:rPr>
              <a:t>Exercise 6</a:t>
            </a:r>
            <a:endParaRPr b="0" i="0" sz="1400" u="none" cap="none" strike="noStrike">
              <a:solidFill>
                <a:srgbClr val="000000"/>
              </a:solidFill>
              <a:latin typeface="Arial"/>
              <a:ea typeface="Arial"/>
              <a:cs typeface="Arial"/>
              <a:sym typeface="Arial"/>
            </a:endParaRPr>
          </a:p>
        </p:txBody>
      </p:sp>
      <p:sp>
        <p:nvSpPr>
          <p:cNvPr id="317" name="Google Shape;317;p26"/>
          <p:cNvSpPr txBox="1"/>
          <p:nvPr/>
        </p:nvSpPr>
        <p:spPr>
          <a:xfrm>
            <a:off x="93850" y="4512825"/>
            <a:ext cx="9028800" cy="5541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sv-SE" sz="1500" u="none" cap="none" strike="noStrike">
                <a:solidFill>
                  <a:srgbClr val="000000"/>
                </a:solidFill>
                <a:latin typeface="Arial"/>
                <a:ea typeface="Arial"/>
                <a:cs typeface="Arial"/>
                <a:sym typeface="Arial"/>
              </a:rPr>
              <a:t>5. </a:t>
            </a:r>
            <a:r>
              <a:rPr b="0" i="0" lang="sv-SE" sz="1500" u="none" cap="none" strike="noStrike">
                <a:solidFill>
                  <a:schemeClr val="dk1"/>
                </a:solidFill>
                <a:latin typeface="Arial"/>
                <a:ea typeface="Arial"/>
                <a:cs typeface="Arial"/>
                <a:sym typeface="Arial"/>
              </a:rPr>
              <a:t>Mixed naming conventions can make it difficult to locate particular files, and/or sort a large number of files</a:t>
            </a:r>
            <a:endParaRPr b="0" i="0" sz="1500" u="none" cap="none" strike="noStrike">
              <a:solidFill>
                <a:srgbClr val="000000"/>
              </a:solidFill>
              <a:latin typeface="Arial"/>
              <a:ea typeface="Arial"/>
              <a:cs typeface="Arial"/>
              <a:sym typeface="Arial"/>
            </a:endParaRPr>
          </a:p>
        </p:txBody>
      </p:sp>
      <p:grpSp>
        <p:nvGrpSpPr>
          <p:cNvPr id="318" name="Google Shape;318;p26"/>
          <p:cNvGrpSpPr/>
          <p:nvPr/>
        </p:nvGrpSpPr>
        <p:grpSpPr>
          <a:xfrm>
            <a:off x="148282" y="666510"/>
            <a:ext cx="5390780" cy="2170232"/>
            <a:chOff x="199785" y="2812355"/>
            <a:chExt cx="4963886" cy="2168931"/>
          </a:xfrm>
        </p:grpSpPr>
        <p:sp>
          <p:nvSpPr>
            <p:cNvPr id="319" name="Google Shape;319;p26"/>
            <p:cNvSpPr txBox="1"/>
            <p:nvPr/>
          </p:nvSpPr>
          <p:spPr>
            <a:xfrm>
              <a:off x="357306" y="2917905"/>
              <a:ext cx="4691100" cy="20304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400"/>
                <a:buFont typeface="Arial"/>
                <a:buAutoNum type="arabicPeriod"/>
              </a:pPr>
              <a:r>
                <a:rPr b="0" i="0" lang="sv-SE" sz="1400" u="none" cap="none" strike="noStrike">
                  <a:solidFill>
                    <a:schemeClr val="dk1"/>
                  </a:solidFill>
                  <a:latin typeface="Arial"/>
                  <a:ea typeface="Arial"/>
                  <a:cs typeface="Arial"/>
                  <a:sym typeface="Arial"/>
                </a:rPr>
                <a:t>Should dates be put first, and if not, why?</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sv-SE" sz="1400" u="none" cap="none" strike="noStrike">
                  <a:solidFill>
                    <a:schemeClr val="dk1"/>
                  </a:solidFill>
                  <a:latin typeface="Arial"/>
                  <a:ea typeface="Arial"/>
                  <a:cs typeface="Arial"/>
                  <a:sym typeface="Arial"/>
                </a:rPr>
                <a:t>What is the difference between using leading 0 (zero) and not?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sv-SE" sz="1400" u="none" cap="none" strike="noStrike">
                  <a:solidFill>
                    <a:schemeClr val="dk1"/>
                  </a:solidFill>
                  <a:latin typeface="Arial"/>
                  <a:ea typeface="Arial"/>
                  <a:cs typeface="Arial"/>
                  <a:sym typeface="Arial"/>
                </a:rPr>
                <a:t>Is there a difference between using upper and lower case letters?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sv-SE" sz="1400" u="none" cap="none" strike="noStrike">
                  <a:solidFill>
                    <a:schemeClr val="dk1"/>
                  </a:solidFill>
                  <a:latin typeface="Arial"/>
                  <a:ea typeface="Arial"/>
                  <a:cs typeface="Arial"/>
                  <a:sym typeface="Arial"/>
                </a:rPr>
                <a:t>What is the difference between using two letters for </a:t>
              </a:r>
              <a:r>
                <a:rPr b="0" i="1" lang="sv-SE" sz="1400" u="none" cap="none" strike="noStrike">
                  <a:solidFill>
                    <a:schemeClr val="dk1"/>
                  </a:solidFill>
                  <a:latin typeface="Arial"/>
                  <a:ea typeface="Arial"/>
                  <a:cs typeface="Arial"/>
                  <a:sym typeface="Arial"/>
                </a:rPr>
                <a:t>on</a:t>
              </a:r>
              <a:r>
                <a:rPr b="0" i="0" lang="sv-SE" sz="1400" u="none" cap="none" strike="noStrike">
                  <a:solidFill>
                    <a:schemeClr val="dk1"/>
                  </a:solidFill>
                  <a:latin typeface="Arial"/>
                  <a:ea typeface="Arial"/>
                  <a:cs typeface="Arial"/>
                  <a:sym typeface="Arial"/>
                </a:rPr>
                <a:t> compared to three letters </a:t>
              </a:r>
              <a:r>
                <a:rPr b="0" i="1" lang="sv-SE" sz="1400" u="none" cap="none" strike="noStrike">
                  <a:solidFill>
                    <a:schemeClr val="dk1"/>
                  </a:solidFill>
                  <a:latin typeface="Arial"/>
                  <a:ea typeface="Arial"/>
                  <a:cs typeface="Arial"/>
                  <a:sym typeface="Arial"/>
                </a:rPr>
                <a:t>ons</a:t>
              </a:r>
              <a:r>
                <a:rPr b="0" i="0" lang="sv-SE" sz="1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sv-SE" sz="1400" u="none" cap="none" strike="noStrike">
                  <a:solidFill>
                    <a:schemeClr val="dk1"/>
                  </a:solidFill>
                  <a:latin typeface="Arial"/>
                  <a:ea typeface="Arial"/>
                  <a:cs typeface="Arial"/>
                  <a:sym typeface="Arial"/>
                </a:rPr>
                <a:t>What are the effects if we, as in the above example, mix naming conventions?</a:t>
              </a:r>
              <a:endParaRPr b="0" i="0" sz="1400" u="none" cap="none" strike="noStrike">
                <a:solidFill>
                  <a:srgbClr val="000000"/>
                </a:solidFill>
                <a:latin typeface="Arial"/>
                <a:ea typeface="Arial"/>
                <a:cs typeface="Arial"/>
                <a:sym typeface="Arial"/>
              </a:endParaRPr>
            </a:p>
          </p:txBody>
        </p:sp>
        <p:sp>
          <p:nvSpPr>
            <p:cNvPr id="320" name="Google Shape;320;p26"/>
            <p:cNvSpPr/>
            <p:nvPr/>
          </p:nvSpPr>
          <p:spPr>
            <a:xfrm>
              <a:off x="199785" y="2812355"/>
              <a:ext cx="4963886" cy="2168931"/>
            </a:xfrm>
            <a:prstGeom prst="roundRect">
              <a:avLst>
                <a:gd fmla="val 16667" name="adj"/>
              </a:avLst>
            </a:prstGeom>
            <a:noFill/>
            <a:ln cap="flat" cmpd="sng" w="38100">
              <a:solidFill>
                <a:srgbClr val="D7F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321" name="Google Shape;321;p26"/>
          <p:cNvSpPr txBox="1"/>
          <p:nvPr/>
        </p:nvSpPr>
        <p:spPr>
          <a:xfrm>
            <a:off x="124913" y="2864625"/>
            <a:ext cx="5437500" cy="66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sv-SE" sz="1500" u="none" cap="none" strike="noStrike">
                <a:solidFill>
                  <a:schemeClr val="dk1"/>
                </a:solidFill>
                <a:latin typeface="Arial"/>
                <a:ea typeface="Arial"/>
                <a:cs typeface="Arial"/>
                <a:sym typeface="Arial"/>
              </a:rPr>
              <a:t>1.Using dates as leading information in file names makes finding data quickly harder as the more interesting information may be samples or timepoints (unless date is crucial to data)</a:t>
            </a:r>
            <a:endParaRPr b="0" i="0" sz="2000" u="none" cap="none" strike="noStrike">
              <a:solidFill>
                <a:schemeClr val="dk1"/>
              </a:solidFill>
              <a:latin typeface="Arial"/>
              <a:ea typeface="Arial"/>
              <a:cs typeface="Arial"/>
              <a:sym typeface="Arial"/>
            </a:endParaRPr>
          </a:p>
        </p:txBody>
      </p:sp>
      <p:sp>
        <p:nvSpPr>
          <p:cNvPr id="322" name="Google Shape;322;p26"/>
          <p:cNvSpPr txBox="1"/>
          <p:nvPr/>
        </p:nvSpPr>
        <p:spPr>
          <a:xfrm>
            <a:off x="148313" y="3560888"/>
            <a:ext cx="5390700" cy="39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sv-SE" sz="1500" u="none" cap="none" strike="noStrike">
                <a:solidFill>
                  <a:schemeClr val="dk1"/>
                </a:solidFill>
                <a:latin typeface="Arial"/>
                <a:ea typeface="Arial"/>
                <a:cs typeface="Arial"/>
                <a:sym typeface="Arial"/>
              </a:rPr>
              <a:t>2</a:t>
            </a:r>
            <a:r>
              <a:rPr b="0" i="0" lang="sv-SE" sz="1500" u="none" cap="none" strike="noStrike">
                <a:solidFill>
                  <a:schemeClr val="accent1"/>
                </a:solidFill>
                <a:latin typeface="Arial"/>
                <a:ea typeface="Arial"/>
                <a:cs typeface="Arial"/>
                <a:sym typeface="Arial"/>
              </a:rPr>
              <a:t>. Without leading zeros, sorting will make 10 and 11 appear before 2</a:t>
            </a:r>
            <a:endParaRPr b="0" i="0" sz="2000" u="none" cap="none" strike="noStrike">
              <a:solidFill>
                <a:schemeClr val="accent1"/>
              </a:solidFill>
              <a:latin typeface="Arial"/>
              <a:ea typeface="Arial"/>
              <a:cs typeface="Arial"/>
              <a:sym typeface="Arial"/>
            </a:endParaRPr>
          </a:p>
        </p:txBody>
      </p:sp>
      <p:sp>
        <p:nvSpPr>
          <p:cNvPr id="323" name="Google Shape;323;p26"/>
          <p:cNvSpPr txBox="1"/>
          <p:nvPr/>
        </p:nvSpPr>
        <p:spPr>
          <a:xfrm>
            <a:off x="124925" y="3985975"/>
            <a:ext cx="6525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sv-SE" sz="1500" u="none" cap="none" strike="noStrike">
                <a:solidFill>
                  <a:schemeClr val="dk1"/>
                </a:solidFill>
                <a:latin typeface="Arial"/>
                <a:ea typeface="Arial"/>
                <a:cs typeface="Arial"/>
                <a:sym typeface="Arial"/>
              </a:rPr>
              <a:t>3. Upper and lower cases may sort differently</a:t>
            </a:r>
            <a:endParaRPr b="0" i="0" sz="2000" u="none" cap="none" strike="noStrike">
              <a:solidFill>
                <a:schemeClr val="dk1"/>
              </a:solidFill>
              <a:latin typeface="Arial"/>
              <a:ea typeface="Arial"/>
              <a:cs typeface="Arial"/>
              <a:sym typeface="Arial"/>
            </a:endParaRPr>
          </a:p>
        </p:txBody>
      </p:sp>
      <p:sp>
        <p:nvSpPr>
          <p:cNvPr id="324" name="Google Shape;324;p26"/>
          <p:cNvSpPr txBox="1"/>
          <p:nvPr/>
        </p:nvSpPr>
        <p:spPr>
          <a:xfrm>
            <a:off x="124913" y="4215950"/>
            <a:ext cx="5889000" cy="35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sv-SE" sz="1500" u="none" cap="none" strike="noStrike">
                <a:solidFill>
                  <a:schemeClr val="dk1"/>
                </a:solidFill>
                <a:latin typeface="Arial"/>
                <a:ea typeface="Arial"/>
                <a:cs typeface="Arial"/>
                <a:sym typeface="Arial"/>
              </a:rPr>
              <a:t>4</a:t>
            </a:r>
            <a:r>
              <a:rPr b="0" i="0" lang="sv-SE" sz="1500" u="none" cap="none" strike="noStrike">
                <a:solidFill>
                  <a:schemeClr val="accent1"/>
                </a:solidFill>
                <a:latin typeface="Arial"/>
                <a:ea typeface="Arial"/>
                <a:cs typeface="Arial"/>
                <a:sym typeface="Arial"/>
              </a:rPr>
              <a:t>. Comparing files is easier if the file name lengths are uniform</a:t>
            </a:r>
            <a:endParaRPr b="0" i="0" sz="2000" u="none" cap="none" strike="noStrike">
              <a:solidFill>
                <a:schemeClr val="accent1"/>
              </a:solidFill>
              <a:latin typeface="Arial"/>
              <a:ea typeface="Arial"/>
              <a:cs typeface="Arial"/>
              <a:sym typeface="Arial"/>
            </a:endParaRPr>
          </a:p>
        </p:txBody>
      </p:sp>
      <p:sp>
        <p:nvSpPr>
          <p:cNvPr id="325" name="Google Shape;325;p26"/>
          <p:cNvSpPr txBox="1"/>
          <p:nvPr/>
        </p:nvSpPr>
        <p:spPr>
          <a:xfrm>
            <a:off x="5489224" y="798950"/>
            <a:ext cx="3715500" cy="341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2020-07-14_s12_phyB_on_SD_t04.raw.xlsx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2020-07-14_s1_phyA_on_LD_t05.raw.xlsx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2020-07-14_s2_phyB_on_SD_t11.raw.xlsx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2020-08-12_s03_phyA_on_LD_t03.raw.xlsx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2020-08-12_s12_phyB_on_LD_t01.raw.xlsx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2020-08-13_s01_phyB_on_SD_t02.raw.xlsx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2020-7-12_s2_phyB_on_SD_t01.raw.xlsx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AUG-13_phyB_on_LD_s1_t11.raw.xlsx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JUL-31_phyB_on_LD_s1_t03.raw.xlsx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LD_phyA_off_t04_2020-08-12.norm.xlsx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LD_phyA_on_t04_2020-07-14.norm.xlsx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LD_phyB_off_t04_2020-08-12.norm.xlsx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LD_phyB_on_t04_2020-07-14.norm.xlsx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SD_phyB_off_t04_2020-08-13.norm.xlsx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SD_phyB_on_t04_2020-07-12.norm.xlsx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SD_phya_off_t04_2020-08-13.norm.xlsx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SD_phya_ons_t04_2020-07-12.norm.xlsx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sv-SE" sz="1200" u="none" cap="none" strike="noStrike">
                <a:solidFill>
                  <a:srgbClr val="000000"/>
                </a:solidFill>
                <a:latin typeface="Courier New"/>
                <a:ea typeface="Courier New"/>
                <a:cs typeface="Courier New"/>
                <a:sym typeface="Courier New"/>
              </a:rPr>
              <a:t>ld_phyA_ons_t04_2020-08-12.norm.xlsx</a:t>
            </a:r>
            <a:endParaRPr b="0" i="0" sz="1200" u="none" cap="none" strike="noStrike">
              <a:solidFill>
                <a:srgbClr val="000000"/>
              </a:solidFill>
              <a:latin typeface="Courier New"/>
              <a:ea typeface="Courier New"/>
              <a:cs typeface="Courier New"/>
              <a:sym typeface="Courier New"/>
            </a:endParaRPr>
          </a:p>
        </p:txBody>
      </p:sp>
    </p:spTree>
  </p:cSld>
  <p:clrMapOvr>
    <a:masterClrMapping/>
  </p:clrMapOvr>
  <mc:AlternateContent>
    <mc:Choice Requires="p14">
      <p:transition spd="slow" p14:dur="3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2cb4ae02c9c_1_98"/>
          <p:cNvSpPr txBox="1"/>
          <p:nvPr/>
        </p:nvSpPr>
        <p:spPr>
          <a:xfrm>
            <a:off x="1521980" y="134979"/>
            <a:ext cx="5437500" cy="47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rPr>
              <a:t>File naming </a:t>
            </a:r>
            <a:r>
              <a:rPr b="1" i="0" lang="sv-SE" sz="2800" u="none" cap="none" strike="noStrike">
                <a:solidFill>
                  <a:srgbClr val="6A9955"/>
                </a:solidFill>
                <a:latin typeface="Arial"/>
                <a:ea typeface="Arial"/>
                <a:cs typeface="Arial"/>
                <a:sym typeface="Arial"/>
              </a:rPr>
              <a:t>Do’s</a:t>
            </a:r>
            <a:endParaRPr b="1" i="0" sz="2800" u="none" cap="none" strike="noStrike">
              <a:solidFill>
                <a:srgbClr val="6A9955"/>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800"/>
              <a:buFont typeface="Arial"/>
              <a:buNone/>
            </a:pPr>
            <a:r>
              <a:t/>
            </a:r>
            <a:endParaRPr b="1" i="0" sz="2800" u="none" cap="none" strike="noStrike">
              <a:solidFill>
                <a:schemeClr val="dk1"/>
              </a:solidFill>
              <a:latin typeface="Arial"/>
              <a:ea typeface="Arial"/>
              <a:cs typeface="Arial"/>
              <a:sym typeface="Arial"/>
            </a:endParaRPr>
          </a:p>
        </p:txBody>
      </p:sp>
      <p:sp>
        <p:nvSpPr>
          <p:cNvPr id="331" name="Google Shape;331;g2cb4ae02c9c_1_98"/>
          <p:cNvSpPr/>
          <p:nvPr/>
        </p:nvSpPr>
        <p:spPr>
          <a:xfrm>
            <a:off x="582675" y="1093800"/>
            <a:ext cx="2348400" cy="3251400"/>
          </a:xfrm>
          <a:prstGeom prst="roundRect">
            <a:avLst>
              <a:gd fmla="val 16667" name="adj"/>
            </a:avLst>
          </a:prstGeom>
          <a:solidFill>
            <a:schemeClr val="l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sv-SE" sz="1800" u="none" cap="none" strike="noStrike">
                <a:solidFill>
                  <a:srgbClr val="000000"/>
                </a:solidFill>
                <a:latin typeface="Arial"/>
                <a:ea typeface="Arial"/>
                <a:cs typeface="Arial"/>
                <a:sym typeface="Arial"/>
              </a:rPr>
              <a:t>For dates use the </a:t>
            </a:r>
            <a:r>
              <a:rPr b="1" i="0" lang="sv-SE" sz="1800" u="none" cap="none" strike="noStrike">
                <a:solidFill>
                  <a:srgbClr val="000000"/>
                </a:solidFill>
                <a:latin typeface="Arial"/>
                <a:ea typeface="Arial"/>
                <a:cs typeface="Arial"/>
                <a:sym typeface="Arial"/>
              </a:rPr>
              <a:t>YYYY-MM-DD standard</a:t>
            </a:r>
            <a:r>
              <a:rPr b="0" i="0" lang="sv-SE" sz="1800" u="none" cap="none" strike="noStrike">
                <a:solidFill>
                  <a:srgbClr val="000000"/>
                </a:solidFill>
                <a:latin typeface="Arial"/>
                <a:ea typeface="Arial"/>
                <a:cs typeface="Arial"/>
                <a:sym typeface="Arial"/>
              </a:rPr>
              <a:t> and place at the end of the file UNLESS you need to organize your files chronologically</a:t>
            </a:r>
            <a:endParaRPr b="0" i="0" sz="1800" u="none" cap="none" strike="noStrike">
              <a:solidFill>
                <a:srgbClr val="000000"/>
              </a:solidFill>
              <a:latin typeface="Arial"/>
              <a:ea typeface="Arial"/>
              <a:cs typeface="Arial"/>
              <a:sym typeface="Arial"/>
            </a:endParaRPr>
          </a:p>
        </p:txBody>
      </p:sp>
      <p:sp>
        <p:nvSpPr>
          <p:cNvPr id="332" name="Google Shape;332;g2cb4ae02c9c_1_98"/>
          <p:cNvSpPr/>
          <p:nvPr/>
        </p:nvSpPr>
        <p:spPr>
          <a:xfrm>
            <a:off x="3397800" y="1018275"/>
            <a:ext cx="2348400" cy="1728000"/>
          </a:xfrm>
          <a:prstGeom prst="roundRect">
            <a:avLst>
              <a:gd fmla="val 16667" name="adj"/>
            </a:avLst>
          </a:prstGeom>
          <a:solidFill>
            <a:schemeClr val="l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rgbClr val="000000"/>
                </a:solidFill>
                <a:latin typeface="Arial"/>
                <a:ea typeface="Arial"/>
                <a:cs typeface="Arial"/>
                <a:sym typeface="Arial"/>
              </a:rPr>
              <a:t>Include </a:t>
            </a:r>
            <a:r>
              <a:rPr b="1" i="0" lang="sv-SE" sz="1800" u="none" cap="none" strike="noStrike">
                <a:solidFill>
                  <a:srgbClr val="000000"/>
                </a:solidFill>
                <a:latin typeface="Arial"/>
                <a:ea typeface="Arial"/>
                <a:cs typeface="Arial"/>
                <a:sym typeface="Arial"/>
              </a:rPr>
              <a:t>version number</a:t>
            </a:r>
            <a:r>
              <a:rPr b="0" i="0" lang="sv-SE" sz="1800" u="none" cap="none" strike="noStrike">
                <a:solidFill>
                  <a:srgbClr val="000000"/>
                </a:solidFill>
                <a:latin typeface="Arial"/>
                <a:ea typeface="Arial"/>
                <a:cs typeface="Arial"/>
                <a:sym typeface="Arial"/>
              </a:rPr>
              <a:t> (if applicable), use leading zeros (i.e.: v005 instead of v5) </a:t>
            </a:r>
            <a:endParaRPr b="0" i="0" sz="1800" u="none" cap="none" strike="noStrike">
              <a:solidFill>
                <a:srgbClr val="000000"/>
              </a:solidFill>
              <a:latin typeface="Arial"/>
              <a:ea typeface="Arial"/>
              <a:cs typeface="Arial"/>
              <a:sym typeface="Arial"/>
            </a:endParaRPr>
          </a:p>
        </p:txBody>
      </p:sp>
      <p:sp>
        <p:nvSpPr>
          <p:cNvPr id="333" name="Google Shape;333;g2cb4ae02c9c_1_98"/>
          <p:cNvSpPr/>
          <p:nvPr/>
        </p:nvSpPr>
        <p:spPr>
          <a:xfrm>
            <a:off x="6212925" y="1093800"/>
            <a:ext cx="2599800" cy="3251400"/>
          </a:xfrm>
          <a:prstGeom prst="roundRect">
            <a:avLst>
              <a:gd fmla="val 16667" name="adj"/>
            </a:avLst>
          </a:prstGeom>
          <a:solidFill>
            <a:schemeClr val="l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rgbClr val="000000"/>
                </a:solidFill>
                <a:latin typeface="Arial"/>
                <a:ea typeface="Arial"/>
                <a:cs typeface="Arial"/>
                <a:sym typeface="Arial"/>
              </a:rPr>
              <a:t>Add a </a:t>
            </a:r>
            <a:r>
              <a:rPr b="1" i="0" lang="sv-SE" sz="1800" u="none" cap="none" strike="noStrike">
                <a:solidFill>
                  <a:srgbClr val="000000"/>
                </a:solidFill>
                <a:latin typeface="Arial"/>
                <a:ea typeface="Arial"/>
                <a:cs typeface="Arial"/>
                <a:sym typeface="Arial"/>
              </a:rPr>
              <a:t>README.md</a:t>
            </a:r>
            <a:r>
              <a:rPr b="0" i="0" lang="sv-SE" sz="1800" u="none" cap="none" strike="noStrike">
                <a:solidFill>
                  <a:srgbClr val="000000"/>
                </a:solidFill>
                <a:latin typeface="Arial"/>
                <a:ea typeface="Arial"/>
                <a:cs typeface="Arial"/>
                <a:sym typeface="Arial"/>
              </a:rPr>
              <a:t>   (PROJECT_STRUCTURE.md) file in your top directory which details your naming convention, directory structure and abbreviations</a:t>
            </a:r>
            <a:endParaRPr b="0" i="0" sz="1800" u="none" cap="none" strike="noStrike">
              <a:solidFill>
                <a:srgbClr val="000000"/>
              </a:solidFill>
              <a:latin typeface="Arial"/>
              <a:ea typeface="Arial"/>
              <a:cs typeface="Arial"/>
              <a:sym typeface="Arial"/>
            </a:endParaRPr>
          </a:p>
        </p:txBody>
      </p:sp>
      <p:sp>
        <p:nvSpPr>
          <p:cNvPr id="334" name="Google Shape;334;g2cb4ae02c9c_1_98"/>
          <p:cNvSpPr/>
          <p:nvPr/>
        </p:nvSpPr>
        <p:spPr>
          <a:xfrm>
            <a:off x="3397800" y="3031050"/>
            <a:ext cx="2348400" cy="2008200"/>
          </a:xfrm>
          <a:prstGeom prst="roundRect">
            <a:avLst>
              <a:gd fmla="val 16667" name="adj"/>
            </a:avLst>
          </a:prstGeom>
          <a:solidFill>
            <a:schemeClr val="l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rgbClr val="000000"/>
                </a:solidFill>
                <a:latin typeface="Arial"/>
                <a:ea typeface="Arial"/>
                <a:cs typeface="Arial"/>
                <a:sym typeface="Arial"/>
              </a:rPr>
              <a:t>Make sure the </a:t>
            </a:r>
            <a:r>
              <a:rPr b="1" i="0" lang="sv-SE" sz="1800" u="none" cap="none" strike="noStrike">
                <a:solidFill>
                  <a:srgbClr val="000000"/>
                </a:solidFill>
                <a:latin typeface="Arial"/>
                <a:ea typeface="Arial"/>
                <a:cs typeface="Arial"/>
                <a:sym typeface="Arial"/>
              </a:rPr>
              <a:t>end-letter file format extension</a:t>
            </a:r>
            <a:r>
              <a:rPr b="0" i="0" lang="sv-SE" sz="1800" u="none" cap="none" strike="noStrike">
                <a:solidFill>
                  <a:srgbClr val="000000"/>
                </a:solidFill>
                <a:latin typeface="Arial"/>
                <a:ea typeface="Arial"/>
                <a:cs typeface="Arial"/>
                <a:sym typeface="Arial"/>
              </a:rPr>
              <a:t> is present at the end of the name (e.g. .doc, .xls, .mov, .tif)</a:t>
            </a:r>
            <a:endParaRPr b="0" i="0" sz="18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cc4443e03a_0_3"/>
          <p:cNvSpPr txBox="1"/>
          <p:nvPr/>
        </p:nvSpPr>
        <p:spPr>
          <a:xfrm>
            <a:off x="1521980" y="134979"/>
            <a:ext cx="5437500" cy="47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rPr>
              <a:t>File naming </a:t>
            </a:r>
            <a:r>
              <a:rPr b="1" i="0" lang="sv-SE" sz="2800" u="none" cap="none" strike="noStrike">
                <a:solidFill>
                  <a:srgbClr val="D5443A"/>
                </a:solidFill>
                <a:latin typeface="Arial"/>
                <a:ea typeface="Arial"/>
                <a:cs typeface="Arial"/>
                <a:sym typeface="Arial"/>
              </a:rPr>
              <a:t>Dont’s</a:t>
            </a:r>
            <a:endParaRPr b="1" i="0" sz="2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800"/>
              <a:buFont typeface="Arial"/>
              <a:buNone/>
            </a:pPr>
            <a:r>
              <a:t/>
            </a:r>
            <a:endParaRPr b="1" i="0" sz="2800" u="none" cap="none" strike="noStrike">
              <a:solidFill>
                <a:schemeClr val="dk1"/>
              </a:solidFill>
              <a:latin typeface="Arial"/>
              <a:ea typeface="Arial"/>
              <a:cs typeface="Arial"/>
              <a:sym typeface="Arial"/>
            </a:endParaRPr>
          </a:p>
        </p:txBody>
      </p:sp>
      <p:sp>
        <p:nvSpPr>
          <p:cNvPr id="340" name="Google Shape;340;g2cc4443e03a_0_3"/>
          <p:cNvSpPr/>
          <p:nvPr/>
        </p:nvSpPr>
        <p:spPr>
          <a:xfrm>
            <a:off x="4572000" y="949625"/>
            <a:ext cx="4358700" cy="1664100"/>
          </a:xfrm>
          <a:prstGeom prst="roundRect">
            <a:avLst>
              <a:gd fmla="val 16667" name="adj"/>
            </a:avLst>
          </a:prstGeom>
          <a:solidFill>
            <a:schemeClr val="l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sv-SE" sz="1800" u="none" cap="none" strike="noStrike">
                <a:solidFill>
                  <a:schemeClr val="dk1"/>
                </a:solidFill>
                <a:latin typeface="Arial"/>
                <a:ea typeface="Arial"/>
                <a:cs typeface="Arial"/>
                <a:sym typeface="Arial"/>
              </a:rPr>
              <a:t>Repetition, e.g if directory name is Electron_Microscopy_Images, file ELN_MI_IMG1_S01_20200101.img then ELN_MI is redundant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sv-SE" sz="1800" u="none" cap="none" strike="noStrike">
                <a:solidFill>
                  <a:schemeClr val="dk1"/>
                </a:solidFill>
                <a:latin typeface="Arial"/>
                <a:ea typeface="Arial"/>
                <a:cs typeface="Arial"/>
                <a:sym typeface="Arial"/>
              </a:rPr>
              <a:t>(</a:t>
            </a:r>
            <a:r>
              <a:rPr b="0" i="0" lang="sv-SE" sz="1400" u="none" cap="none" strike="noStrike">
                <a:solidFill>
                  <a:schemeClr val="dk1"/>
                </a:solidFill>
                <a:latin typeface="Arial"/>
                <a:ea typeface="Arial"/>
                <a:cs typeface="Arial"/>
                <a:sym typeface="Arial"/>
              </a:rPr>
              <a:t>applicable if the file is not going to be accessed independently of the location</a:t>
            </a:r>
            <a:r>
              <a:rPr b="0" i="0" lang="sv-SE"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1" name="Google Shape;341;g2cc4443e03a_0_3"/>
          <p:cNvSpPr/>
          <p:nvPr/>
        </p:nvSpPr>
        <p:spPr>
          <a:xfrm>
            <a:off x="253575" y="949625"/>
            <a:ext cx="1866000" cy="1364100"/>
          </a:xfrm>
          <a:prstGeom prst="roundRect">
            <a:avLst>
              <a:gd fmla="val 16667" name="adj"/>
            </a:avLst>
          </a:prstGeom>
          <a:solidFill>
            <a:schemeClr val="l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chemeClr val="dk1"/>
                </a:solidFill>
                <a:latin typeface="Arial"/>
                <a:ea typeface="Arial"/>
                <a:cs typeface="Arial"/>
                <a:sym typeface="Arial"/>
              </a:rPr>
              <a:t>Using spaces (use _ or - )</a:t>
            </a:r>
            <a:endParaRPr b="0" i="0" sz="1400" u="none" cap="none" strike="noStrike">
              <a:solidFill>
                <a:srgbClr val="000000"/>
              </a:solidFill>
              <a:latin typeface="Arial"/>
              <a:ea typeface="Arial"/>
              <a:cs typeface="Arial"/>
              <a:sym typeface="Arial"/>
            </a:endParaRPr>
          </a:p>
        </p:txBody>
      </p:sp>
      <p:sp>
        <p:nvSpPr>
          <p:cNvPr id="342" name="Google Shape;342;g2cc4443e03a_0_3"/>
          <p:cNvSpPr/>
          <p:nvPr/>
        </p:nvSpPr>
        <p:spPr>
          <a:xfrm>
            <a:off x="253575" y="2571750"/>
            <a:ext cx="1920900" cy="2008200"/>
          </a:xfrm>
          <a:prstGeom prst="roundRect">
            <a:avLst>
              <a:gd fmla="val 16667" name="adj"/>
            </a:avLst>
          </a:prstGeom>
          <a:solidFill>
            <a:schemeClr val="l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chemeClr val="dk1"/>
                </a:solidFill>
                <a:latin typeface="Arial"/>
                <a:ea typeface="Arial"/>
                <a:cs typeface="Arial"/>
                <a:sym typeface="Arial"/>
              </a:rPr>
              <a:t>Dots, commas and special characters (e.g. ~ ! @ # $ % ^ &amp; * ( ) ` ; &lt; &gt; ? , [ ] { } ‘ “)</a:t>
            </a:r>
            <a:endParaRPr b="0" i="0" sz="1700" u="none" cap="none" strike="noStrike">
              <a:solidFill>
                <a:srgbClr val="000000"/>
              </a:solidFill>
              <a:latin typeface="Arial"/>
              <a:ea typeface="Arial"/>
              <a:cs typeface="Arial"/>
              <a:sym typeface="Arial"/>
            </a:endParaRPr>
          </a:p>
        </p:txBody>
      </p:sp>
      <p:sp>
        <p:nvSpPr>
          <p:cNvPr id="343" name="Google Shape;343;g2cc4443e03a_0_3"/>
          <p:cNvSpPr/>
          <p:nvPr/>
        </p:nvSpPr>
        <p:spPr>
          <a:xfrm>
            <a:off x="2513150" y="2613725"/>
            <a:ext cx="1755900" cy="1972500"/>
          </a:xfrm>
          <a:prstGeom prst="roundRect">
            <a:avLst>
              <a:gd fmla="val 16667" name="adj"/>
            </a:avLst>
          </a:prstGeom>
          <a:solidFill>
            <a:schemeClr val="l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chemeClr val="dk1"/>
                </a:solidFill>
                <a:latin typeface="Arial"/>
                <a:ea typeface="Arial"/>
                <a:cs typeface="Arial"/>
                <a:sym typeface="Arial"/>
              </a:rPr>
              <a:t>Using language specific characters (e.g óężé)</a:t>
            </a:r>
            <a:r>
              <a:rPr b="0" i="0" lang="sv-SE" sz="1700" u="none" cap="none" strike="noStrike">
                <a:solidFill>
                  <a:srgbClr val="000000"/>
                </a:solidFill>
                <a:latin typeface="Arial"/>
                <a:ea typeface="Arial"/>
                <a:cs typeface="Arial"/>
                <a:sym typeface="Arial"/>
              </a:rPr>
              <a:t> </a:t>
            </a:r>
            <a:endParaRPr b="0" i="0" sz="1700" u="none" cap="none" strike="noStrike">
              <a:solidFill>
                <a:srgbClr val="000000"/>
              </a:solidFill>
              <a:latin typeface="Arial"/>
              <a:ea typeface="Arial"/>
              <a:cs typeface="Arial"/>
              <a:sym typeface="Arial"/>
            </a:endParaRPr>
          </a:p>
        </p:txBody>
      </p:sp>
      <p:sp>
        <p:nvSpPr>
          <p:cNvPr id="344" name="Google Shape;344;g2cc4443e03a_0_3"/>
          <p:cNvSpPr/>
          <p:nvPr/>
        </p:nvSpPr>
        <p:spPr>
          <a:xfrm>
            <a:off x="2492900" y="949625"/>
            <a:ext cx="1716600" cy="1364100"/>
          </a:xfrm>
          <a:prstGeom prst="roundRect">
            <a:avLst>
              <a:gd fmla="val 16667" name="adj"/>
            </a:avLst>
          </a:prstGeom>
          <a:solidFill>
            <a:schemeClr val="l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chemeClr val="dk1"/>
                </a:solidFill>
                <a:latin typeface="Arial"/>
                <a:ea typeface="Arial"/>
                <a:cs typeface="Arial"/>
                <a:sym typeface="Arial"/>
              </a:rPr>
              <a:t>Long names</a:t>
            </a:r>
            <a:endParaRPr b="0" i="0" sz="1700" u="none" cap="none" strike="noStrike">
              <a:solidFill>
                <a:srgbClr val="000000"/>
              </a:solidFill>
              <a:latin typeface="Arial"/>
              <a:ea typeface="Arial"/>
              <a:cs typeface="Arial"/>
              <a:sym typeface="Arial"/>
            </a:endParaRPr>
          </a:p>
        </p:txBody>
      </p:sp>
      <p:sp>
        <p:nvSpPr>
          <p:cNvPr id="345" name="Google Shape;345;g2cc4443e03a_0_3"/>
          <p:cNvSpPr/>
          <p:nvPr/>
        </p:nvSpPr>
        <p:spPr>
          <a:xfrm>
            <a:off x="4607725" y="2919875"/>
            <a:ext cx="4323000" cy="1782900"/>
          </a:xfrm>
          <a:prstGeom prst="roundRect">
            <a:avLst>
              <a:gd fmla="val 16667" name="adj"/>
            </a:avLst>
          </a:prstGeom>
          <a:solidFill>
            <a:schemeClr val="l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chemeClr val="dk1"/>
                </a:solidFill>
                <a:latin typeface="Arial"/>
                <a:ea typeface="Arial"/>
                <a:cs typeface="Arial"/>
                <a:sym typeface="Arial"/>
              </a:rPr>
              <a:t>Deep paths with long names (i.e. deeply nested folders with long names), as archiving or moving between OS may fail</a:t>
            </a:r>
            <a:endParaRPr b="0" i="0" sz="17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9" name="Shape 349"/>
        <p:cNvGrpSpPr/>
        <p:nvPr/>
      </p:nvGrpSpPr>
      <p:grpSpPr>
        <a:xfrm>
          <a:off x="0" y="0"/>
          <a:ext cx="0" cy="0"/>
          <a:chOff x="0" y="0"/>
          <a:chExt cx="0" cy="0"/>
        </a:xfrm>
      </p:grpSpPr>
      <p:sp>
        <p:nvSpPr>
          <p:cNvPr id="350" name="Google Shape;350;g2cd29018e70_1_0"/>
          <p:cNvSpPr txBox="1"/>
          <p:nvPr/>
        </p:nvSpPr>
        <p:spPr>
          <a:xfrm>
            <a:off x="1555111" y="173500"/>
            <a:ext cx="5437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extLst>
                  <a:ext uri="http://customooxmlschemas.google.com/">
                    <go:slidesCustomData xmlns:go="http://customooxmlschemas.google.com/" textRoundtripDataId="7"/>
                  </a:ext>
                </a:extLst>
              </a:rPr>
              <a:t>File naming strategy</a:t>
            </a:r>
            <a:endParaRPr b="0" i="0" sz="1400" u="none" cap="none" strike="noStrike">
              <a:solidFill>
                <a:srgbClr val="000000"/>
              </a:solidFill>
              <a:latin typeface="Arial"/>
              <a:ea typeface="Arial"/>
              <a:cs typeface="Arial"/>
              <a:sym typeface="Arial"/>
            </a:endParaRPr>
          </a:p>
        </p:txBody>
      </p:sp>
      <p:sp>
        <p:nvSpPr>
          <p:cNvPr id="351" name="Google Shape;351;g2cd29018e70_1_0"/>
          <p:cNvSpPr txBox="1"/>
          <p:nvPr/>
        </p:nvSpPr>
        <p:spPr>
          <a:xfrm>
            <a:off x="954950" y="3632375"/>
            <a:ext cx="7820400" cy="854100"/>
          </a:xfrm>
          <a:prstGeom prst="rect">
            <a:avLst/>
          </a:prstGeom>
          <a:noFill/>
          <a:ln>
            <a:noFill/>
          </a:ln>
        </p:spPr>
        <p:txBody>
          <a:bodyPr anchorCtr="0" anchor="t" bIns="45700" lIns="91425" spcFirstLastPara="1" rIns="91425" wrap="square" tIns="45700">
            <a:spAutoFit/>
          </a:bodyPr>
          <a:lstStyle/>
          <a:p>
            <a:pPr indent="-323850" lvl="0" marL="457200" marR="0" rtl="0" algn="l">
              <a:lnSpc>
                <a:spcPct val="115000"/>
              </a:lnSpc>
              <a:spcBef>
                <a:spcPts val="0"/>
              </a:spcBef>
              <a:spcAft>
                <a:spcPts val="0"/>
              </a:spcAft>
              <a:buClr>
                <a:schemeClr val="dk1"/>
              </a:buClr>
              <a:buSzPts val="1500"/>
              <a:buFont typeface="Arial"/>
              <a:buChar char="➔"/>
            </a:pPr>
            <a:r>
              <a:rPr b="0" i="0" lang="sv-SE" sz="1500" u="none" cap="none" strike="noStrike">
                <a:solidFill>
                  <a:schemeClr val="dk1"/>
                </a:solidFill>
                <a:latin typeface="Arial"/>
                <a:ea typeface="Arial"/>
                <a:cs typeface="Arial"/>
                <a:sym typeface="Arial"/>
              </a:rPr>
              <a:t>systematic and consistent across all files in the study</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0" i="0" lang="sv-SE" sz="1500" u="none" cap="none" strike="noStrike">
                <a:solidFill>
                  <a:schemeClr val="dk1"/>
                </a:solidFill>
                <a:latin typeface="Arial"/>
                <a:ea typeface="Arial"/>
                <a:cs typeface="Arial"/>
                <a:sym typeface="Arial"/>
              </a:rPr>
              <a:t>a group of cooperating researchers should follow the same file naming strategy </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0" i="0" lang="sv-SE" sz="1500" u="none" cap="none" strike="noStrike">
                <a:solidFill>
                  <a:schemeClr val="dk1"/>
                </a:solidFill>
                <a:latin typeface="Arial"/>
                <a:ea typeface="Arial"/>
                <a:cs typeface="Arial"/>
                <a:sym typeface="Arial"/>
              </a:rPr>
              <a:t>file names should be independent of the location of the file on a computer</a:t>
            </a:r>
            <a:endParaRPr b="0" i="0" sz="1500" u="none" cap="none" strike="noStrike">
              <a:solidFill>
                <a:srgbClr val="000000"/>
              </a:solidFill>
              <a:latin typeface="Arial"/>
              <a:ea typeface="Arial"/>
              <a:cs typeface="Arial"/>
              <a:sym typeface="Arial"/>
            </a:endParaRPr>
          </a:p>
        </p:txBody>
      </p:sp>
      <p:sp>
        <p:nvSpPr>
          <p:cNvPr id="352" name="Google Shape;352;g2cd29018e70_1_0"/>
          <p:cNvSpPr txBox="1"/>
          <p:nvPr/>
        </p:nvSpPr>
        <p:spPr>
          <a:xfrm>
            <a:off x="751000" y="890100"/>
            <a:ext cx="4917000" cy="37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53" name="Google Shape;353;g2cd29018e70_1_0"/>
          <p:cNvSpPr txBox="1"/>
          <p:nvPr/>
        </p:nvSpPr>
        <p:spPr>
          <a:xfrm>
            <a:off x="751000" y="1377275"/>
            <a:ext cx="7024200" cy="415500"/>
          </a:xfrm>
          <a:prstGeom prst="rect">
            <a:avLst/>
          </a:prstGeom>
          <a:solidFill>
            <a:srgbClr val="C1E55A"/>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sv-SE" sz="1500" u="none" cap="none" strike="noStrike">
                <a:solidFill>
                  <a:schemeClr val="dk1"/>
                </a:solidFill>
                <a:latin typeface="Arial"/>
                <a:ea typeface="Arial"/>
                <a:cs typeface="Arial"/>
                <a:sym typeface="Arial"/>
              </a:rPr>
              <a:t>A file name is a principal identifier of a file</a:t>
            </a:r>
            <a:endParaRPr b="0" i="0" sz="2000" u="none" cap="none" strike="noStrike">
              <a:solidFill>
                <a:schemeClr val="dk1"/>
              </a:solidFill>
              <a:latin typeface="Arial"/>
              <a:ea typeface="Arial"/>
              <a:cs typeface="Arial"/>
              <a:sym typeface="Arial"/>
            </a:endParaRPr>
          </a:p>
        </p:txBody>
      </p:sp>
      <p:sp>
        <p:nvSpPr>
          <p:cNvPr id="354" name="Google Shape;354;g2cd29018e70_1_0"/>
          <p:cNvSpPr txBox="1"/>
          <p:nvPr/>
        </p:nvSpPr>
        <p:spPr>
          <a:xfrm>
            <a:off x="547250" y="799475"/>
            <a:ext cx="6525600" cy="37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rgbClr val="000000"/>
                </a:solidFill>
                <a:latin typeface="Arial"/>
                <a:ea typeface="Arial"/>
                <a:cs typeface="Arial"/>
                <a:sym typeface="Arial"/>
              </a:rPr>
              <a:t>Two starting points for your file naming are:</a:t>
            </a:r>
            <a:endParaRPr b="0" i="0" sz="1800" u="none" cap="none" strike="noStrike">
              <a:solidFill>
                <a:srgbClr val="000000"/>
              </a:solidFill>
              <a:latin typeface="Arial"/>
              <a:ea typeface="Arial"/>
              <a:cs typeface="Arial"/>
              <a:sym typeface="Arial"/>
            </a:endParaRPr>
          </a:p>
        </p:txBody>
      </p:sp>
      <p:sp>
        <p:nvSpPr>
          <p:cNvPr id="355" name="Google Shape;355;g2cd29018e70_1_0"/>
          <p:cNvSpPr txBox="1"/>
          <p:nvPr/>
        </p:nvSpPr>
        <p:spPr>
          <a:xfrm>
            <a:off x="954950" y="1705825"/>
            <a:ext cx="6117900" cy="10938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chemeClr val="dk1"/>
              </a:buClr>
              <a:buSzPts val="1500"/>
              <a:buFont typeface="Arial"/>
              <a:buChar char="➔"/>
            </a:pPr>
            <a:r>
              <a:rPr b="0" i="0" lang="sv-SE" sz="1500" u="none" cap="none" strike="noStrike">
                <a:solidFill>
                  <a:schemeClr val="dk1"/>
                </a:solidFill>
                <a:latin typeface="Arial"/>
                <a:ea typeface="Arial"/>
                <a:cs typeface="Arial"/>
                <a:sym typeface="Arial"/>
              </a:rPr>
              <a:t>useful clues to the content </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0" i="0" lang="sv-SE" sz="1500" u="none" cap="none" strike="noStrike">
                <a:solidFill>
                  <a:schemeClr val="dk1"/>
                </a:solidFill>
                <a:latin typeface="Arial"/>
                <a:ea typeface="Arial"/>
                <a:cs typeface="Arial"/>
                <a:sym typeface="Arial"/>
              </a:rPr>
              <a:t>status and version of a file </a:t>
            </a:r>
            <a:endParaRPr b="0" i="0" sz="1500" u="none" cap="none" strike="noStrike">
              <a:solidFill>
                <a:schemeClr val="dk1"/>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0" i="0" lang="sv-SE" sz="1500" u="none" cap="none" strike="noStrike">
                <a:solidFill>
                  <a:schemeClr val="dk1"/>
                </a:solidFill>
                <a:latin typeface="Arial"/>
                <a:ea typeface="Arial"/>
                <a:cs typeface="Arial"/>
                <a:sym typeface="Arial"/>
              </a:rPr>
              <a:t>help in classifying and sorting files</a:t>
            </a:r>
            <a:endParaRPr b="0" i="0" sz="1500" u="none" cap="none" strike="noStrike">
              <a:solidFill>
                <a:schemeClr val="dk1"/>
              </a:solidFill>
              <a:latin typeface="Arial"/>
              <a:ea typeface="Arial"/>
              <a:cs typeface="Arial"/>
              <a:sym typeface="Arial"/>
            </a:endParaRPr>
          </a:p>
          <a:p>
            <a:pPr indent="-323850" lvl="0" marL="457200" marR="0" rtl="0" algn="l">
              <a:lnSpc>
                <a:spcPct val="150000"/>
              </a:lnSpc>
              <a:spcBef>
                <a:spcPts val="0"/>
              </a:spcBef>
              <a:spcAft>
                <a:spcPts val="0"/>
              </a:spcAft>
              <a:buClr>
                <a:schemeClr val="dk1"/>
              </a:buClr>
              <a:buSzPts val="1500"/>
              <a:buFont typeface="Arial"/>
              <a:buChar char="➔"/>
            </a:pPr>
            <a:r>
              <a:rPr b="0" i="0" lang="sv-SE" sz="1500" u="none" cap="none" strike="noStrike">
                <a:solidFill>
                  <a:schemeClr val="dk1"/>
                </a:solidFill>
                <a:latin typeface="Arial"/>
                <a:ea typeface="Arial"/>
                <a:cs typeface="Arial"/>
                <a:sym typeface="Arial"/>
              </a:rPr>
              <a:t>facilitate searching and discovering files</a:t>
            </a:r>
            <a:endParaRPr b="0" i="0" sz="1500" u="none" cap="none" strike="noStrike">
              <a:solidFill>
                <a:schemeClr val="dk1"/>
              </a:solidFill>
              <a:latin typeface="Arial"/>
              <a:ea typeface="Arial"/>
              <a:cs typeface="Arial"/>
              <a:sym typeface="Arial"/>
            </a:endParaRPr>
          </a:p>
        </p:txBody>
      </p:sp>
      <p:sp>
        <p:nvSpPr>
          <p:cNvPr id="356" name="Google Shape;356;g2cd29018e70_1_0"/>
          <p:cNvSpPr txBox="1"/>
          <p:nvPr/>
        </p:nvSpPr>
        <p:spPr>
          <a:xfrm>
            <a:off x="750950" y="3031350"/>
            <a:ext cx="7024200" cy="476400"/>
          </a:xfrm>
          <a:prstGeom prst="rect">
            <a:avLst/>
          </a:prstGeom>
          <a:solidFill>
            <a:srgbClr val="C1E55A"/>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sv-SE" sz="1500" u="none" cap="none" strike="noStrike">
                <a:solidFill>
                  <a:schemeClr val="dk1"/>
                </a:solidFill>
                <a:latin typeface="Arial"/>
                <a:ea typeface="Arial"/>
                <a:cs typeface="Arial"/>
                <a:sym typeface="Arial"/>
              </a:rPr>
              <a:t>File naming strategy should be consistent in time and among different people</a:t>
            </a:r>
            <a:endParaRPr b="0" i="0" sz="20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3"/>
          <p:cNvSpPr txBox="1"/>
          <p:nvPr>
            <p:ph idx="1" type="body"/>
          </p:nvPr>
        </p:nvSpPr>
        <p:spPr>
          <a:xfrm>
            <a:off x="4629150" y="1115102"/>
            <a:ext cx="3886200" cy="3517500"/>
          </a:xfrm>
          <a:prstGeom prst="rect">
            <a:avLst/>
          </a:prstGeom>
          <a:solidFill>
            <a:srgbClr val="D7FF3F">
              <a:alpha val="16470"/>
            </a:srgbClr>
          </a:solidFill>
          <a:ln>
            <a:noFill/>
          </a:ln>
        </p:spPr>
        <p:txBody>
          <a:bodyPr anchorCtr="0" anchor="t" bIns="91425" lIns="91425" spcFirstLastPara="1" rIns="91425" wrap="square" tIns="91425">
            <a:noAutofit/>
          </a:bodyPr>
          <a:lstStyle/>
          <a:p>
            <a:pPr indent="0" lvl="0" marL="101600" rtl="0" algn="l">
              <a:lnSpc>
                <a:spcPct val="100000"/>
              </a:lnSpc>
              <a:spcBef>
                <a:spcPts val="400"/>
              </a:spcBef>
              <a:spcAft>
                <a:spcPts val="0"/>
              </a:spcAft>
              <a:buSzPts val="2000"/>
              <a:buNone/>
            </a:pPr>
            <a:r>
              <a:rPr lang="sv-SE" sz="1900">
                <a:solidFill>
                  <a:schemeClr val="dk1"/>
                </a:solidFill>
                <a:latin typeface="Arial"/>
                <a:ea typeface="Arial"/>
                <a:cs typeface="Arial"/>
                <a:sym typeface="Arial"/>
              </a:rPr>
              <a:t>You have been recruited to the </a:t>
            </a:r>
            <a:r>
              <a:rPr lang="sv-SE" sz="1900"/>
              <a:t>“</a:t>
            </a:r>
            <a:r>
              <a:rPr lang="sv-SE" sz="1900">
                <a:solidFill>
                  <a:schemeClr val="dk1"/>
                </a:solidFill>
                <a:latin typeface="Arial"/>
                <a:ea typeface="Arial"/>
                <a:cs typeface="Arial"/>
                <a:sym typeface="Arial"/>
              </a:rPr>
              <a:t>Famous lab</a:t>
            </a:r>
            <a:r>
              <a:rPr lang="sv-SE" sz="1900"/>
              <a:t>”</a:t>
            </a:r>
            <a:r>
              <a:rPr lang="sv-SE" sz="1900">
                <a:solidFill>
                  <a:schemeClr val="dk1"/>
                </a:solidFill>
                <a:latin typeface="Arial"/>
                <a:ea typeface="Arial"/>
                <a:cs typeface="Arial"/>
                <a:sym typeface="Arial"/>
              </a:rPr>
              <a:t>!</a:t>
            </a:r>
            <a:endParaRPr sz="1900"/>
          </a:p>
          <a:p>
            <a:pPr indent="0" lvl="0" marL="101600" rtl="0" algn="l">
              <a:lnSpc>
                <a:spcPct val="100000"/>
              </a:lnSpc>
              <a:spcBef>
                <a:spcPts val="400"/>
              </a:spcBef>
              <a:spcAft>
                <a:spcPts val="0"/>
              </a:spcAft>
              <a:buSzPts val="2000"/>
              <a:buNone/>
            </a:pPr>
            <a:r>
              <a:t/>
            </a:r>
            <a:endParaRPr sz="1900">
              <a:solidFill>
                <a:schemeClr val="dk1"/>
              </a:solidFill>
              <a:latin typeface="Arial"/>
              <a:ea typeface="Arial"/>
              <a:cs typeface="Arial"/>
              <a:sym typeface="Arial"/>
            </a:endParaRPr>
          </a:p>
          <a:p>
            <a:pPr indent="0" lvl="0" marL="101600" rtl="0" algn="l">
              <a:lnSpc>
                <a:spcPct val="100000"/>
              </a:lnSpc>
              <a:spcBef>
                <a:spcPts val="400"/>
              </a:spcBef>
              <a:spcAft>
                <a:spcPts val="0"/>
              </a:spcAft>
              <a:buSzPts val="2000"/>
              <a:buNone/>
            </a:pPr>
            <a:r>
              <a:rPr lang="sv-SE" sz="1900">
                <a:solidFill>
                  <a:schemeClr val="dk1"/>
                </a:solidFill>
                <a:latin typeface="Arial"/>
                <a:ea typeface="Arial"/>
                <a:cs typeface="Arial"/>
                <a:sym typeface="Arial"/>
              </a:rPr>
              <a:t>Your research project is a continuation of previous work by </a:t>
            </a:r>
            <a:r>
              <a:rPr b="0" lang="sv-SE" sz="1900">
                <a:solidFill>
                  <a:schemeClr val="dk1"/>
                </a:solidFill>
                <a:latin typeface="Arial"/>
                <a:ea typeface="Arial"/>
                <a:cs typeface="Arial"/>
                <a:sym typeface="Arial"/>
              </a:rPr>
              <a:t>PhD, Wang Fang (王芳).</a:t>
            </a:r>
            <a:endParaRPr sz="1900"/>
          </a:p>
          <a:p>
            <a:pPr indent="0" lvl="0" marL="101600" rtl="0" algn="l">
              <a:lnSpc>
                <a:spcPct val="100000"/>
              </a:lnSpc>
              <a:spcBef>
                <a:spcPts val="400"/>
              </a:spcBef>
              <a:spcAft>
                <a:spcPts val="0"/>
              </a:spcAft>
              <a:buSzPts val="2000"/>
              <a:buNone/>
            </a:pPr>
            <a:r>
              <a:t/>
            </a:r>
            <a:endParaRPr sz="1900">
              <a:solidFill>
                <a:schemeClr val="dk1"/>
              </a:solidFill>
              <a:latin typeface="Arial"/>
              <a:ea typeface="Arial"/>
              <a:cs typeface="Arial"/>
              <a:sym typeface="Arial"/>
            </a:endParaRPr>
          </a:p>
          <a:p>
            <a:pPr indent="0" lvl="0" marL="101600" rtl="0" algn="l">
              <a:lnSpc>
                <a:spcPct val="100000"/>
              </a:lnSpc>
              <a:spcBef>
                <a:spcPts val="400"/>
              </a:spcBef>
              <a:spcAft>
                <a:spcPts val="0"/>
              </a:spcAft>
              <a:buSzPts val="2000"/>
              <a:buNone/>
            </a:pPr>
            <a:r>
              <a:rPr b="0" lang="sv-SE" sz="1900">
                <a:solidFill>
                  <a:schemeClr val="dk1"/>
                </a:solidFill>
                <a:latin typeface="Arial"/>
                <a:ea typeface="Arial"/>
                <a:cs typeface="Arial"/>
                <a:sym typeface="Arial"/>
              </a:rPr>
              <a:t>You inherit a </a:t>
            </a:r>
            <a:r>
              <a:rPr lang="sv-SE" sz="1900">
                <a:solidFill>
                  <a:schemeClr val="dk1"/>
                </a:solidFill>
                <a:latin typeface="Arial"/>
                <a:ea typeface="Arial"/>
                <a:cs typeface="Arial"/>
                <a:sym typeface="Arial"/>
              </a:rPr>
              <a:t>zipped folder, and a digital copy of the lab notes.</a:t>
            </a:r>
            <a:endParaRPr sz="1900">
              <a:solidFill>
                <a:schemeClr val="dk1"/>
              </a:solidFill>
              <a:latin typeface="Arial"/>
              <a:ea typeface="Arial"/>
              <a:cs typeface="Arial"/>
              <a:sym typeface="Arial"/>
            </a:endParaRPr>
          </a:p>
          <a:p>
            <a:pPr indent="0" lvl="0" marL="101600" rtl="0" algn="l">
              <a:lnSpc>
                <a:spcPct val="100000"/>
              </a:lnSpc>
              <a:spcBef>
                <a:spcPts val="400"/>
              </a:spcBef>
              <a:spcAft>
                <a:spcPts val="0"/>
              </a:spcAft>
              <a:buSzPts val="2000"/>
              <a:buNone/>
            </a:pPr>
            <a:r>
              <a:t/>
            </a:r>
            <a:endParaRPr/>
          </a:p>
          <a:p>
            <a:pPr indent="0" lvl="0" marL="101600" rtl="0" algn="l">
              <a:lnSpc>
                <a:spcPct val="100000"/>
              </a:lnSpc>
              <a:spcBef>
                <a:spcPts val="400"/>
              </a:spcBef>
              <a:spcAft>
                <a:spcPts val="0"/>
              </a:spcAft>
              <a:buSzPts val="2000"/>
              <a:buNone/>
            </a:pPr>
            <a:r>
              <a:t/>
            </a:r>
            <a:endParaRPr b="0">
              <a:solidFill>
                <a:schemeClr val="dk1"/>
              </a:solidFill>
              <a:latin typeface="Arial"/>
              <a:ea typeface="Arial"/>
              <a:cs typeface="Arial"/>
              <a:sym typeface="Arial"/>
            </a:endParaRPr>
          </a:p>
          <a:p>
            <a:pPr indent="0" lvl="0" marL="101600" rtl="0" algn="l">
              <a:lnSpc>
                <a:spcPct val="100000"/>
              </a:lnSpc>
              <a:spcBef>
                <a:spcPts val="400"/>
              </a:spcBef>
              <a:spcAft>
                <a:spcPts val="0"/>
              </a:spcAft>
              <a:buSzPts val="2000"/>
              <a:buNone/>
            </a:pPr>
            <a:r>
              <a:rPr lang="sv-SE"/>
              <a:t>     </a:t>
            </a:r>
            <a:endParaRPr b="0">
              <a:solidFill>
                <a:schemeClr val="dk1"/>
              </a:solidFill>
              <a:latin typeface="Arial"/>
              <a:ea typeface="Arial"/>
              <a:cs typeface="Arial"/>
              <a:sym typeface="Arial"/>
            </a:endParaRPr>
          </a:p>
        </p:txBody>
      </p:sp>
      <p:sp>
        <p:nvSpPr>
          <p:cNvPr id="72" name="Google Shape;72;p3"/>
          <p:cNvSpPr txBox="1"/>
          <p:nvPr/>
        </p:nvSpPr>
        <p:spPr>
          <a:xfrm>
            <a:off x="1515386" y="76400"/>
            <a:ext cx="5437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rPr>
              <a:t>Welcome to Science!</a:t>
            </a:r>
            <a:endParaRPr b="0" i="0" sz="1400" u="none" cap="none" strike="noStrike">
              <a:solidFill>
                <a:srgbClr val="000000"/>
              </a:solidFill>
              <a:latin typeface="Arial"/>
              <a:ea typeface="Arial"/>
              <a:cs typeface="Arial"/>
              <a:sym typeface="Arial"/>
            </a:endParaRPr>
          </a:p>
        </p:txBody>
      </p:sp>
      <p:sp>
        <p:nvSpPr>
          <p:cNvPr id="73" name="Google Shape;73;p3"/>
          <p:cNvSpPr txBox="1"/>
          <p:nvPr/>
        </p:nvSpPr>
        <p:spPr>
          <a:xfrm>
            <a:off x="679150" y="1063875"/>
            <a:ext cx="2414100" cy="8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sv-SE" sz="2000" u="none" cap="none" strike="noStrike">
                <a:solidFill>
                  <a:schemeClr val="dk1"/>
                </a:solidFill>
                <a:latin typeface="Arial"/>
                <a:ea typeface="Arial"/>
                <a:cs typeface="Arial"/>
                <a:sym typeface="Arial"/>
              </a:rPr>
              <a:t>Real Life scenario… </a:t>
            </a:r>
            <a:endParaRPr b="0" i="0" sz="2000" u="none" cap="none" strike="noStrike">
              <a:solidFill>
                <a:schemeClr val="dk1"/>
              </a:solidFill>
              <a:latin typeface="Arial"/>
              <a:ea typeface="Arial"/>
              <a:cs typeface="Arial"/>
              <a:sym typeface="Arial"/>
            </a:endParaRPr>
          </a:p>
        </p:txBody>
      </p:sp>
      <p:sp>
        <p:nvSpPr>
          <p:cNvPr id="74" name="Google Shape;74;p3"/>
          <p:cNvSpPr txBox="1"/>
          <p:nvPr/>
        </p:nvSpPr>
        <p:spPr>
          <a:xfrm>
            <a:off x="4572000" y="4533275"/>
            <a:ext cx="3924900" cy="476400"/>
          </a:xfrm>
          <a:prstGeom prst="rect">
            <a:avLst/>
          </a:prstGeom>
          <a:solidFill>
            <a:schemeClr val="lt1"/>
          </a:solidFill>
          <a:ln>
            <a:noFill/>
          </a:ln>
        </p:spPr>
        <p:txBody>
          <a:bodyPr anchorCtr="0" anchor="t" bIns="91425" lIns="91425" spcFirstLastPara="1" rIns="91425" wrap="square" tIns="91425">
            <a:noAutofit/>
          </a:bodyPr>
          <a:lstStyle/>
          <a:p>
            <a:pPr indent="0" lvl="0" marL="101600" marR="0" rtl="0" algn="l">
              <a:lnSpc>
                <a:spcPct val="100000"/>
              </a:lnSpc>
              <a:spcBef>
                <a:spcPts val="400"/>
              </a:spcBef>
              <a:spcAft>
                <a:spcPts val="0"/>
              </a:spcAft>
              <a:buClr>
                <a:schemeClr val="dk1"/>
              </a:buClr>
              <a:buSzPts val="2000"/>
              <a:buFont typeface="Arial"/>
              <a:buNone/>
            </a:pPr>
            <a:r>
              <a:rPr b="0" i="0" lang="sv-SE" sz="2000" u="none" cap="none" strike="noStrike">
                <a:solidFill>
                  <a:schemeClr val="dk1"/>
                </a:solidFill>
                <a:latin typeface="Arial"/>
                <a:ea typeface="Arial"/>
                <a:cs typeface="Arial"/>
                <a:sym typeface="Arial"/>
              </a:rPr>
              <a:t>The road to success is open!</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5" name="Google Shape;75;p3"/>
          <p:cNvSpPr txBox="1"/>
          <p:nvPr/>
        </p:nvSpPr>
        <p:spPr>
          <a:xfrm>
            <a:off x="339600" y="4260850"/>
            <a:ext cx="3767400" cy="28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50"/>
              <a:buFont typeface="Arial"/>
              <a:buNone/>
            </a:pPr>
            <a:r>
              <a:rPr b="0" i="0" lang="sv-SE" sz="650" u="none" cap="none" strike="noStrike">
                <a:solidFill>
                  <a:schemeClr val="dk1"/>
                </a:solidFill>
                <a:latin typeface="Arial"/>
                <a:ea typeface="Arial"/>
                <a:cs typeface="Arial"/>
                <a:sym typeface="Arial"/>
              </a:rPr>
              <a:t>Image: SciLifeLab for Press and Media:</a:t>
            </a:r>
            <a:r>
              <a:rPr b="0" i="0" lang="sv-SE" sz="650" u="sng" cap="none" strike="noStrike">
                <a:solidFill>
                  <a:schemeClr val="hlink"/>
                </a:solidFill>
                <a:latin typeface="Arial"/>
                <a:ea typeface="Arial"/>
                <a:cs typeface="Arial"/>
                <a:sym typeface="Arial"/>
                <a:hlinkClick r:id="rId3"/>
              </a:rPr>
              <a:t> https://www.scilifelab.se/contact/for-press-and-media</a:t>
            </a:r>
            <a:endParaRPr b="0" i="0" sz="650" u="none" cap="none" strike="noStrike">
              <a:solidFill>
                <a:schemeClr val="dk1"/>
              </a:solidFill>
              <a:latin typeface="Arial"/>
              <a:ea typeface="Arial"/>
              <a:cs typeface="Arial"/>
              <a:sym typeface="Arial"/>
            </a:endParaRPr>
          </a:p>
        </p:txBody>
      </p:sp>
      <p:pic>
        <p:nvPicPr>
          <p:cNvPr id="76" name="Google Shape;76;p3"/>
          <p:cNvPicPr preferRelativeResize="0"/>
          <p:nvPr/>
        </p:nvPicPr>
        <p:blipFill rotWithShape="1">
          <a:blip r:embed="rId4">
            <a:alphaModFix/>
          </a:blip>
          <a:srcRect b="0" l="0" r="0" t="0"/>
          <a:stretch/>
        </p:blipFill>
        <p:spPr>
          <a:xfrm>
            <a:off x="399100" y="1987375"/>
            <a:ext cx="3378243" cy="22532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p:tgtEl>
                                          <p:spTgt spid="74"/>
                                        </p:tgtEl>
                                        <p:attrNameLst>
                                          <p:attrName>ppt_w</p:attrName>
                                        </p:attrNameLst>
                                      </p:cBhvr>
                                      <p:tavLst>
                                        <p:tav fmla="" tm="0">
                                          <p:val>
                                            <p:strVal val="0"/>
                                          </p:val>
                                        </p:tav>
                                        <p:tav fmla="" tm="100000">
                                          <p:val>
                                            <p:strVal val="#ppt_w"/>
                                          </p:val>
                                        </p:tav>
                                      </p:tavLst>
                                    </p:anim>
                                    <p:anim calcmode="lin" valueType="num">
                                      <p:cBhvr additive="base">
                                        <p:cTn dur="1000"/>
                                        <p:tgtEl>
                                          <p:spTgt spid="7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8"/>
          <p:cNvSpPr txBox="1"/>
          <p:nvPr/>
        </p:nvSpPr>
        <p:spPr>
          <a:xfrm>
            <a:off x="1555111" y="173500"/>
            <a:ext cx="5437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rgbClr val="0070C0"/>
                </a:solidFill>
                <a:latin typeface="Arial"/>
                <a:ea typeface="Arial"/>
                <a:cs typeface="Arial"/>
                <a:sym typeface="Arial"/>
              </a:rPr>
              <a:t>Exercise 7</a:t>
            </a:r>
            <a:endParaRPr b="0" i="0" sz="1400" u="none" cap="none" strike="noStrike">
              <a:solidFill>
                <a:srgbClr val="000000"/>
              </a:solidFill>
              <a:latin typeface="Arial"/>
              <a:ea typeface="Arial"/>
              <a:cs typeface="Arial"/>
              <a:sym typeface="Arial"/>
            </a:endParaRPr>
          </a:p>
        </p:txBody>
      </p:sp>
      <p:sp>
        <p:nvSpPr>
          <p:cNvPr id="362" name="Google Shape;362;p28"/>
          <p:cNvSpPr txBox="1"/>
          <p:nvPr/>
        </p:nvSpPr>
        <p:spPr>
          <a:xfrm>
            <a:off x="133200" y="829575"/>
            <a:ext cx="90108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sv-SE" sz="2000" u="none" cap="none" strike="noStrike">
                <a:solidFill>
                  <a:srgbClr val="0070C0"/>
                </a:solidFill>
                <a:latin typeface="Arial"/>
                <a:ea typeface="Arial"/>
                <a:cs typeface="Arial"/>
                <a:sym typeface="Arial"/>
              </a:rPr>
              <a:t>Group discussion</a:t>
            </a:r>
            <a:endParaRPr b="0" i="0" sz="16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D4D4D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chemeClr val="dk1"/>
                </a:solidFill>
                <a:latin typeface="Arial"/>
                <a:ea typeface="Arial"/>
                <a:cs typeface="Arial"/>
                <a:sym typeface="Arial"/>
              </a:rPr>
              <a:t>What are the potential benefits of agreeing on a </a:t>
            </a:r>
            <a:r>
              <a:rPr b="1" i="1" lang="sv-SE" sz="1600" u="none" cap="none" strike="noStrike">
                <a:solidFill>
                  <a:schemeClr val="dk1"/>
                </a:solidFill>
                <a:latin typeface="Arial"/>
                <a:ea typeface="Arial"/>
                <a:cs typeface="Arial"/>
                <a:sym typeface="Arial"/>
              </a:rPr>
              <a:t>File Naming Convention </a:t>
            </a:r>
            <a:r>
              <a:rPr b="0" i="0" lang="sv-SE" sz="1600" u="none" cap="none" strike="noStrike">
                <a:solidFill>
                  <a:schemeClr val="dk1"/>
                </a:solidFill>
                <a:latin typeface="Arial"/>
                <a:ea typeface="Arial"/>
                <a:cs typeface="Arial"/>
                <a:sym typeface="Arial"/>
              </a:rPr>
              <a:t>for a project?</a:t>
            </a:r>
            <a:endParaRPr b="0" i="0" sz="1600" u="none" cap="none" strike="noStrike">
              <a:solidFill>
                <a:srgbClr val="000000"/>
              </a:solidFill>
              <a:latin typeface="Arial"/>
              <a:ea typeface="Arial"/>
              <a:cs typeface="Arial"/>
              <a:sym typeface="Arial"/>
            </a:endParaRPr>
          </a:p>
        </p:txBody>
      </p:sp>
      <p:sp>
        <p:nvSpPr>
          <p:cNvPr id="363" name="Google Shape;363;p28"/>
          <p:cNvSpPr txBox="1"/>
          <p:nvPr/>
        </p:nvSpPr>
        <p:spPr>
          <a:xfrm>
            <a:off x="451150" y="1764850"/>
            <a:ext cx="8513100" cy="2924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0" i="0" lang="sv-SE" sz="1600" u="none" cap="none" strike="noStrike">
                <a:solidFill>
                  <a:srgbClr val="98C000"/>
                </a:solidFill>
                <a:latin typeface="Arial"/>
                <a:ea typeface="Arial"/>
                <a:cs typeface="Arial"/>
                <a:sym typeface="Arial"/>
              </a:rPr>
              <a:t>Some benefits can be … </a:t>
            </a:r>
            <a:endParaRPr b="0" i="0" sz="1600" u="none" cap="none" strike="noStrike">
              <a:solidFill>
                <a:srgbClr val="98C000"/>
              </a:solidFill>
              <a:latin typeface="Arial"/>
              <a:ea typeface="Arial"/>
              <a:cs typeface="Arial"/>
              <a:sym typeface="Arial"/>
            </a:endParaRPr>
          </a:p>
          <a:p>
            <a:pPr indent="-330200" lvl="0" marL="457200" marR="0" rtl="0" algn="l">
              <a:lnSpc>
                <a:spcPct val="150000"/>
              </a:lnSpc>
              <a:spcBef>
                <a:spcPts val="0"/>
              </a:spcBef>
              <a:spcAft>
                <a:spcPts val="0"/>
              </a:spcAft>
              <a:buClr>
                <a:schemeClr val="dk1"/>
              </a:buClr>
              <a:buSzPts val="1600"/>
              <a:buFont typeface="Arial"/>
              <a:buChar char="•"/>
            </a:pPr>
            <a:r>
              <a:rPr b="0" i="0" lang="sv-SE" sz="1600" u="none" cap="none" strike="noStrike">
                <a:solidFill>
                  <a:schemeClr val="dk1"/>
                </a:solidFill>
                <a:latin typeface="Arial"/>
                <a:ea typeface="Arial"/>
                <a:cs typeface="Arial"/>
                <a:sym typeface="Arial"/>
              </a:rPr>
              <a:t>Easier to </a:t>
            </a:r>
            <a:r>
              <a:rPr b="1" i="0" lang="sv-SE" sz="1600" u="none" cap="none" strike="noStrike">
                <a:solidFill>
                  <a:schemeClr val="dk1"/>
                </a:solidFill>
                <a:latin typeface="Arial"/>
                <a:ea typeface="Arial"/>
                <a:cs typeface="Arial"/>
                <a:sym typeface="Arial"/>
              </a:rPr>
              <a:t>process</a:t>
            </a:r>
            <a:r>
              <a:rPr b="0" i="0" lang="sv-SE" sz="1600" u="none" cap="none" strike="noStrike">
                <a:solidFill>
                  <a:schemeClr val="dk1"/>
                </a:solidFill>
                <a:latin typeface="Arial"/>
                <a:ea typeface="Arial"/>
                <a:cs typeface="Arial"/>
                <a:sym typeface="Arial"/>
              </a:rPr>
              <a:t> - Users will not have to over think the file naming process</a:t>
            </a:r>
            <a:endParaRPr b="0" i="0" sz="1400" u="none" cap="none" strike="noStrike">
              <a:solidFill>
                <a:schemeClr val="dk1"/>
              </a:solidFill>
              <a:latin typeface="Arial"/>
              <a:ea typeface="Arial"/>
              <a:cs typeface="Arial"/>
              <a:sym typeface="Arial"/>
            </a:endParaRPr>
          </a:p>
          <a:p>
            <a:pPr indent="-330200" lvl="0" marL="457200" marR="0" rtl="0" algn="l">
              <a:lnSpc>
                <a:spcPct val="150000"/>
              </a:lnSpc>
              <a:spcBef>
                <a:spcPts val="0"/>
              </a:spcBef>
              <a:spcAft>
                <a:spcPts val="0"/>
              </a:spcAft>
              <a:buClr>
                <a:schemeClr val="dk1"/>
              </a:buClr>
              <a:buSzPts val="1600"/>
              <a:buFont typeface="Arial"/>
              <a:buChar char="•"/>
            </a:pPr>
            <a:r>
              <a:rPr b="0" i="0" lang="sv-SE" sz="1600" u="none" cap="none" strike="noStrike">
                <a:solidFill>
                  <a:schemeClr val="dk1"/>
                </a:solidFill>
                <a:latin typeface="Arial"/>
                <a:ea typeface="Arial"/>
                <a:cs typeface="Arial"/>
                <a:sym typeface="Arial"/>
              </a:rPr>
              <a:t>Easier to facilitate </a:t>
            </a:r>
            <a:r>
              <a:rPr b="1" i="0" lang="sv-SE" sz="1600" u="none" cap="none" strike="noStrike">
                <a:solidFill>
                  <a:schemeClr val="dk1"/>
                </a:solidFill>
                <a:latin typeface="Arial"/>
                <a:ea typeface="Arial"/>
                <a:cs typeface="Arial"/>
                <a:sym typeface="Arial"/>
              </a:rPr>
              <a:t>access</a:t>
            </a:r>
            <a:r>
              <a:rPr b="0" i="0" lang="sv-SE" sz="1600" u="none" cap="none" strike="noStrike">
                <a:solidFill>
                  <a:schemeClr val="dk1"/>
                </a:solidFill>
                <a:latin typeface="Arial"/>
                <a:ea typeface="Arial"/>
                <a:cs typeface="Arial"/>
                <a:sym typeface="Arial"/>
              </a:rPr>
              <a:t>, </a:t>
            </a:r>
            <a:r>
              <a:rPr b="1" i="0" lang="sv-SE" sz="1600" u="none" cap="none" strike="noStrike">
                <a:solidFill>
                  <a:schemeClr val="dk1"/>
                </a:solidFill>
                <a:latin typeface="Arial"/>
                <a:ea typeface="Arial"/>
                <a:cs typeface="Arial"/>
                <a:sym typeface="Arial"/>
              </a:rPr>
              <a:t>retrieval</a:t>
            </a:r>
            <a:r>
              <a:rPr b="0" i="0" lang="sv-SE" sz="1600" u="none" cap="none" strike="noStrike">
                <a:solidFill>
                  <a:schemeClr val="dk1"/>
                </a:solidFill>
                <a:latin typeface="Arial"/>
                <a:ea typeface="Arial"/>
                <a:cs typeface="Arial"/>
                <a:sym typeface="Arial"/>
              </a:rPr>
              <a:t> and </a:t>
            </a:r>
            <a:r>
              <a:rPr b="1" i="0" lang="sv-SE" sz="1600" u="none" cap="none" strike="noStrike">
                <a:solidFill>
                  <a:schemeClr val="dk1"/>
                </a:solidFill>
                <a:latin typeface="Arial"/>
                <a:ea typeface="Arial"/>
                <a:cs typeface="Arial"/>
                <a:sym typeface="Arial"/>
              </a:rPr>
              <a:t>storage </a:t>
            </a:r>
            <a:r>
              <a:rPr b="0" i="0" lang="sv-SE" sz="1600" u="none" cap="none" strike="noStrike">
                <a:solidFill>
                  <a:schemeClr val="dk1"/>
                </a:solidFill>
                <a:latin typeface="Arial"/>
                <a:ea typeface="Arial"/>
                <a:cs typeface="Arial"/>
                <a:sym typeface="Arial"/>
              </a:rPr>
              <a:t>of files</a:t>
            </a:r>
            <a:endParaRPr b="0" i="0" sz="1600" u="none" cap="none" strike="noStrike">
              <a:solidFill>
                <a:schemeClr val="dk1"/>
              </a:solidFill>
              <a:latin typeface="Arial"/>
              <a:ea typeface="Arial"/>
              <a:cs typeface="Arial"/>
              <a:sym typeface="Arial"/>
            </a:endParaRPr>
          </a:p>
          <a:p>
            <a:pPr indent="-330200" lvl="0" marL="457200" marR="0" rtl="0" algn="l">
              <a:lnSpc>
                <a:spcPct val="150000"/>
              </a:lnSpc>
              <a:spcBef>
                <a:spcPts val="0"/>
              </a:spcBef>
              <a:spcAft>
                <a:spcPts val="0"/>
              </a:spcAft>
              <a:buClr>
                <a:schemeClr val="dk1"/>
              </a:buClr>
              <a:buSzPts val="1600"/>
              <a:buFont typeface="Arial"/>
              <a:buChar char="•"/>
            </a:pPr>
            <a:r>
              <a:rPr b="0" i="0" lang="sv-SE" sz="1600" u="none" cap="none" strike="noStrike">
                <a:solidFill>
                  <a:schemeClr val="dk1"/>
                </a:solidFill>
                <a:latin typeface="Arial"/>
                <a:ea typeface="Arial"/>
                <a:cs typeface="Arial"/>
                <a:sym typeface="Arial"/>
              </a:rPr>
              <a:t>Easier to browse through files, </a:t>
            </a:r>
            <a:r>
              <a:rPr b="1" i="0" lang="sv-SE" sz="1600" u="none" cap="none" strike="noStrike">
                <a:solidFill>
                  <a:schemeClr val="dk1"/>
                </a:solidFill>
                <a:latin typeface="Arial"/>
                <a:ea typeface="Arial"/>
                <a:cs typeface="Arial"/>
                <a:sym typeface="Arial"/>
              </a:rPr>
              <a:t>saving time</a:t>
            </a:r>
            <a:r>
              <a:rPr b="0" i="0" lang="sv-SE" sz="1600" u="none" cap="none" strike="noStrike">
                <a:solidFill>
                  <a:schemeClr val="dk1"/>
                </a:solidFill>
                <a:latin typeface="Arial"/>
                <a:ea typeface="Arial"/>
                <a:cs typeface="Arial"/>
                <a:sym typeface="Arial"/>
              </a:rPr>
              <a:t> and </a:t>
            </a:r>
            <a:r>
              <a:rPr b="1" i="0" lang="sv-SE" sz="1600" u="none" cap="none" strike="noStrike">
                <a:solidFill>
                  <a:schemeClr val="dk1"/>
                </a:solidFill>
                <a:latin typeface="Arial"/>
                <a:ea typeface="Arial"/>
                <a:cs typeface="Arial"/>
                <a:sym typeface="Arial"/>
              </a:rPr>
              <a:t>effort</a:t>
            </a:r>
            <a:endParaRPr b="1" i="0" sz="1600" u="none" cap="none" strike="noStrike">
              <a:solidFill>
                <a:schemeClr val="dk1"/>
              </a:solidFill>
              <a:latin typeface="Arial"/>
              <a:ea typeface="Arial"/>
              <a:cs typeface="Arial"/>
              <a:sym typeface="Arial"/>
            </a:endParaRPr>
          </a:p>
          <a:p>
            <a:pPr indent="-330200" lvl="0" marL="457200" marR="0" rtl="0" algn="l">
              <a:lnSpc>
                <a:spcPct val="150000"/>
              </a:lnSpc>
              <a:spcBef>
                <a:spcPts val="0"/>
              </a:spcBef>
              <a:spcAft>
                <a:spcPts val="0"/>
              </a:spcAft>
              <a:buClr>
                <a:schemeClr val="dk1"/>
              </a:buClr>
              <a:buSzPts val="1600"/>
              <a:buFont typeface="Arial"/>
              <a:buChar char="•"/>
            </a:pPr>
            <a:r>
              <a:rPr b="1" i="0" lang="sv-SE" sz="1600" u="none" cap="none" strike="noStrike">
                <a:solidFill>
                  <a:schemeClr val="dk1"/>
                </a:solidFill>
                <a:latin typeface="Arial"/>
                <a:ea typeface="Arial"/>
                <a:cs typeface="Arial"/>
                <a:sym typeface="Arial"/>
              </a:rPr>
              <a:t>Harder to lose</a:t>
            </a:r>
            <a:r>
              <a:rPr b="0" i="0" lang="sv-SE" sz="16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30200" lvl="0" marL="457200" marR="0" rtl="0" algn="l">
              <a:lnSpc>
                <a:spcPct val="150000"/>
              </a:lnSpc>
              <a:spcBef>
                <a:spcPts val="0"/>
              </a:spcBef>
              <a:spcAft>
                <a:spcPts val="0"/>
              </a:spcAft>
              <a:buClr>
                <a:schemeClr val="dk1"/>
              </a:buClr>
              <a:buSzPts val="1600"/>
              <a:buFont typeface="Arial"/>
              <a:buChar char="•"/>
            </a:pPr>
            <a:r>
              <a:rPr b="0" i="0" lang="sv-SE" sz="1600" u="none" cap="none" strike="noStrike">
                <a:solidFill>
                  <a:schemeClr val="dk1"/>
                </a:solidFill>
                <a:latin typeface="Arial"/>
                <a:ea typeface="Arial"/>
                <a:cs typeface="Arial"/>
                <a:sym typeface="Arial"/>
              </a:rPr>
              <a:t>Having logical and known naming conventions in place can also help you with </a:t>
            </a:r>
            <a:r>
              <a:rPr b="1" i="0" lang="sv-SE" sz="1600" u="none" cap="none" strike="noStrike">
                <a:solidFill>
                  <a:schemeClr val="dk1"/>
                </a:solidFill>
                <a:latin typeface="Arial"/>
                <a:ea typeface="Arial"/>
                <a:cs typeface="Arial"/>
                <a:sym typeface="Arial"/>
              </a:rPr>
              <a:t>version control</a:t>
            </a:r>
            <a:r>
              <a:rPr b="0" i="0" lang="sv-SE" sz="16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30200" lvl="0" marL="457200" marR="0" rtl="0" algn="l">
              <a:lnSpc>
                <a:spcPct val="150000"/>
              </a:lnSpc>
              <a:spcBef>
                <a:spcPts val="0"/>
              </a:spcBef>
              <a:spcAft>
                <a:spcPts val="0"/>
              </a:spcAft>
              <a:buClr>
                <a:schemeClr val="dk1"/>
              </a:buClr>
              <a:buSzPts val="1600"/>
              <a:buFont typeface="Arial"/>
              <a:buChar char="•"/>
            </a:pPr>
            <a:r>
              <a:rPr b="0" i="0" lang="sv-SE" sz="1600" u="none" cap="none" strike="noStrike">
                <a:solidFill>
                  <a:schemeClr val="dk1"/>
                </a:solidFill>
                <a:latin typeface="Arial"/>
                <a:ea typeface="Arial"/>
                <a:cs typeface="Arial"/>
                <a:sym typeface="Arial"/>
              </a:rPr>
              <a:t>Check for obsolete or </a:t>
            </a:r>
            <a:r>
              <a:rPr b="1" i="0" lang="sv-SE" sz="1600" u="none" cap="none" strike="noStrike">
                <a:solidFill>
                  <a:schemeClr val="dk1"/>
                </a:solidFill>
                <a:latin typeface="Arial"/>
                <a:ea typeface="Arial"/>
                <a:cs typeface="Arial"/>
                <a:sym typeface="Arial"/>
              </a:rPr>
              <a:t>duplicate </a:t>
            </a:r>
            <a:r>
              <a:rPr b="0" i="0" lang="sv-SE" sz="1600" u="none" cap="none" strike="noStrike">
                <a:solidFill>
                  <a:schemeClr val="dk1"/>
                </a:solidFill>
                <a:latin typeface="Arial"/>
                <a:ea typeface="Arial"/>
                <a:cs typeface="Arial"/>
                <a:sym typeface="Arial"/>
              </a:rPr>
              <a:t>records</a:t>
            </a:r>
            <a:endParaRPr b="0" i="0" sz="1600" u="sng"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7" name="Shape 367"/>
        <p:cNvGrpSpPr/>
        <p:nvPr/>
      </p:nvGrpSpPr>
      <p:grpSpPr>
        <a:xfrm>
          <a:off x="0" y="0"/>
          <a:ext cx="0" cy="0"/>
          <a:chOff x="0" y="0"/>
          <a:chExt cx="0" cy="0"/>
        </a:xfrm>
      </p:grpSpPr>
      <p:sp>
        <p:nvSpPr>
          <p:cNvPr id="368" name="Google Shape;368;g2cb4ae02c9c_1_78"/>
          <p:cNvSpPr txBox="1"/>
          <p:nvPr/>
        </p:nvSpPr>
        <p:spPr>
          <a:xfrm>
            <a:off x="1521980" y="134979"/>
            <a:ext cx="5437500" cy="47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extLst>
                  <a:ext uri="http://customooxmlschemas.google.com/">
                    <go:slidesCustomData xmlns:go="http://customooxmlschemas.google.com/" textRoundtripDataId="8"/>
                  </a:ext>
                </a:extLst>
              </a:rPr>
              <a:t>Principles for naming files</a:t>
            </a:r>
            <a:endParaRPr b="0" i="0" sz="1400" u="none" cap="none" strike="noStrike">
              <a:solidFill>
                <a:srgbClr val="000000"/>
              </a:solidFill>
              <a:latin typeface="Arial"/>
              <a:ea typeface="Arial"/>
              <a:cs typeface="Arial"/>
              <a:sym typeface="Arial"/>
            </a:endParaRPr>
          </a:p>
        </p:txBody>
      </p:sp>
      <p:sp>
        <p:nvSpPr>
          <p:cNvPr id="369" name="Google Shape;369;g2cb4ae02c9c_1_78"/>
          <p:cNvSpPr/>
          <p:nvPr/>
        </p:nvSpPr>
        <p:spPr>
          <a:xfrm>
            <a:off x="425600" y="1716074"/>
            <a:ext cx="1866186" cy="2872314"/>
          </a:xfrm>
          <a:prstGeom prst="flowChartTerminator">
            <a:avLst/>
          </a:prstGeom>
          <a:solidFill>
            <a:srgbClr val="92D05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Consider </a:t>
            </a:r>
            <a:r>
              <a:rPr b="1" i="0" lang="sv-SE" sz="1600" u="none" cap="none" strike="noStrike">
                <a:solidFill>
                  <a:srgbClr val="000000"/>
                </a:solidFill>
                <a:latin typeface="Arial"/>
                <a:ea typeface="Arial"/>
                <a:cs typeface="Arial"/>
                <a:sym typeface="Arial"/>
              </a:rPr>
              <a:t>file name lengths</a:t>
            </a:r>
            <a:r>
              <a:rPr b="0" i="0" lang="sv-SE" sz="1600" u="none" cap="none" strike="noStrike">
                <a:solidFill>
                  <a:srgbClr val="000000"/>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Beware of operative systems limitations and full path names!</a:t>
            </a:r>
            <a:endParaRPr b="0" i="0" sz="1600" u="none" cap="none" strike="noStrike">
              <a:solidFill>
                <a:srgbClr val="000000"/>
              </a:solidFill>
              <a:latin typeface="Arial"/>
              <a:ea typeface="Arial"/>
              <a:cs typeface="Arial"/>
              <a:sym typeface="Arial"/>
            </a:endParaRPr>
          </a:p>
        </p:txBody>
      </p:sp>
      <p:sp>
        <p:nvSpPr>
          <p:cNvPr id="370" name="Google Shape;370;g2cb4ae02c9c_1_78"/>
          <p:cNvSpPr/>
          <p:nvPr/>
        </p:nvSpPr>
        <p:spPr>
          <a:xfrm>
            <a:off x="2510925" y="1654625"/>
            <a:ext cx="1866186" cy="2933766"/>
          </a:xfrm>
          <a:prstGeom prst="flowChartTerminator">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Make names </a:t>
            </a:r>
            <a:r>
              <a:rPr b="1" i="0" lang="sv-SE" sz="1600" u="none" cap="none" strike="noStrike">
                <a:solidFill>
                  <a:srgbClr val="000000"/>
                </a:solidFill>
                <a:latin typeface="Arial"/>
                <a:ea typeface="Arial"/>
                <a:cs typeface="Arial"/>
                <a:sym typeface="Arial"/>
              </a:rPr>
              <a:t>human readable</a:t>
            </a:r>
            <a:r>
              <a:rPr b="0" i="0" lang="sv-SE" sz="1600" u="none" cap="none" strike="noStrike">
                <a:solidFill>
                  <a:srgbClr val="000000"/>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Name describes content of file</a:t>
            </a:r>
            <a:endParaRPr b="0" i="0" sz="1600" u="none" cap="none" strike="noStrike">
              <a:solidFill>
                <a:srgbClr val="000000"/>
              </a:solidFill>
              <a:latin typeface="Arial"/>
              <a:ea typeface="Arial"/>
              <a:cs typeface="Arial"/>
              <a:sym typeface="Arial"/>
            </a:endParaRPr>
          </a:p>
        </p:txBody>
      </p:sp>
      <p:sp>
        <p:nvSpPr>
          <p:cNvPr id="371" name="Google Shape;371;g2cb4ae02c9c_1_78"/>
          <p:cNvSpPr/>
          <p:nvPr/>
        </p:nvSpPr>
        <p:spPr>
          <a:xfrm>
            <a:off x="6802075" y="1716075"/>
            <a:ext cx="1866186" cy="2872314"/>
          </a:xfrm>
          <a:prstGeom prst="flowChartTerminator">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sv-SE" sz="1600" u="none" cap="none" strike="noStrike">
                <a:solidFill>
                  <a:srgbClr val="000000"/>
                </a:solidFill>
                <a:latin typeface="Arial"/>
                <a:ea typeface="Arial"/>
                <a:cs typeface="Arial"/>
                <a:sym typeface="Arial"/>
              </a:rPr>
              <a:t>Explain</a:t>
            </a:r>
            <a:r>
              <a:rPr b="0" i="0" lang="sv-SE" sz="1600" u="none" cap="none" strike="noStrike">
                <a:solidFill>
                  <a:srgbClr val="000000"/>
                </a:solidFill>
                <a:latin typeface="Arial"/>
                <a:ea typeface="Arial"/>
                <a:cs typeface="Arial"/>
                <a:sym typeface="Arial"/>
              </a:rPr>
              <a:t> file naming in associated info files (README.md)</a:t>
            </a:r>
            <a:endParaRPr b="0" i="0" sz="1600" u="none" cap="none" strike="noStrike">
              <a:solidFill>
                <a:srgbClr val="000000"/>
              </a:solidFill>
              <a:latin typeface="Arial"/>
              <a:ea typeface="Arial"/>
              <a:cs typeface="Arial"/>
              <a:sym typeface="Arial"/>
            </a:endParaRPr>
          </a:p>
        </p:txBody>
      </p:sp>
      <p:sp>
        <p:nvSpPr>
          <p:cNvPr id="372" name="Google Shape;372;g2cb4ae02c9c_1_78"/>
          <p:cNvSpPr/>
          <p:nvPr/>
        </p:nvSpPr>
        <p:spPr>
          <a:xfrm>
            <a:off x="4656500" y="1716100"/>
            <a:ext cx="1866186" cy="2872314"/>
          </a:xfrm>
          <a:prstGeom prst="flowChartTerminator">
            <a:avLst/>
          </a:prstGeom>
          <a:solidFill>
            <a:srgbClr val="92D05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Make names </a:t>
            </a:r>
            <a:r>
              <a:rPr b="1" i="0" lang="sv-SE" sz="1600" u="none" cap="none" strike="noStrike">
                <a:solidFill>
                  <a:srgbClr val="000000"/>
                </a:solidFill>
                <a:latin typeface="Arial"/>
                <a:ea typeface="Arial"/>
                <a:cs typeface="Arial"/>
                <a:sym typeface="Arial"/>
              </a:rPr>
              <a:t>machine readable </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Avoid spaces, punctuations, accented characters</a:t>
            </a:r>
            <a:endParaRPr b="0" i="0" sz="1600" u="none" cap="none" strike="noStrike">
              <a:solidFill>
                <a:srgbClr val="000000"/>
              </a:solidFill>
              <a:latin typeface="Arial"/>
              <a:ea typeface="Arial"/>
              <a:cs typeface="Arial"/>
              <a:sym typeface="Arial"/>
            </a:endParaRPr>
          </a:p>
        </p:txBody>
      </p:sp>
      <p:sp>
        <p:nvSpPr>
          <p:cNvPr id="373" name="Google Shape;373;g2cb4ae02c9c_1_78"/>
          <p:cNvSpPr txBox="1"/>
          <p:nvPr/>
        </p:nvSpPr>
        <p:spPr>
          <a:xfrm>
            <a:off x="475950" y="932875"/>
            <a:ext cx="8192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500"/>
              </a:spcAft>
              <a:buClr>
                <a:srgbClr val="000000"/>
              </a:buClr>
              <a:buSzPts val="1800"/>
              <a:buFont typeface="Arial"/>
              <a:buNone/>
            </a:pPr>
            <a:r>
              <a:rPr b="1" i="0" lang="sv-SE" sz="1800" u="none" cap="none" strike="noStrike">
                <a:solidFill>
                  <a:srgbClr val="2D3B45"/>
                </a:solidFill>
                <a:highlight>
                  <a:srgbClr val="FFFFFF"/>
                </a:highlight>
                <a:latin typeface="Arial"/>
                <a:ea typeface="Arial"/>
                <a:cs typeface="Arial"/>
                <a:sym typeface="Arial"/>
              </a:rPr>
              <a:t>How</a:t>
            </a:r>
            <a:r>
              <a:rPr b="0" i="0" lang="sv-SE" sz="1800" u="none" cap="none" strike="noStrike">
                <a:solidFill>
                  <a:srgbClr val="2D3B45"/>
                </a:solidFill>
                <a:highlight>
                  <a:srgbClr val="FFFFFF"/>
                </a:highlight>
                <a:latin typeface="Arial"/>
                <a:ea typeface="Arial"/>
                <a:cs typeface="Arial"/>
                <a:sym typeface="Arial"/>
              </a:rPr>
              <a:t> to organise files and folders? </a:t>
            </a:r>
            <a:endParaRPr b="0" i="0" sz="18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69"/>
                                        </p:tgtEl>
                                        <p:attrNameLst>
                                          <p:attrName>style.visibility</p:attrName>
                                        </p:attrNameLst>
                                      </p:cBhvr>
                                      <p:to>
                                        <p:strVal val="visible"/>
                                      </p:to>
                                    </p:set>
                                    <p:anim calcmode="lin" valueType="num">
                                      <p:cBhvr additive="base">
                                        <p:cTn dur="1000"/>
                                        <p:tgtEl>
                                          <p:spTgt spid="369"/>
                                        </p:tgtEl>
                                        <p:attrNameLst>
                                          <p:attrName>ppt_w</p:attrName>
                                        </p:attrNameLst>
                                      </p:cBhvr>
                                      <p:tavLst>
                                        <p:tav fmla="" tm="0">
                                          <p:val>
                                            <p:strVal val="0"/>
                                          </p:val>
                                        </p:tav>
                                        <p:tav fmla="" tm="100000">
                                          <p:val>
                                            <p:strVal val="#ppt_w"/>
                                          </p:val>
                                        </p:tav>
                                      </p:tavLst>
                                    </p:anim>
                                    <p:anim calcmode="lin" valueType="num">
                                      <p:cBhvr additive="base">
                                        <p:cTn dur="1000"/>
                                        <p:tgtEl>
                                          <p:spTgt spid="36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0"/>
                                        </p:tgtEl>
                                        <p:attrNameLst>
                                          <p:attrName>style.visibility</p:attrName>
                                        </p:attrNameLst>
                                      </p:cBhvr>
                                      <p:to>
                                        <p:strVal val="visible"/>
                                      </p:to>
                                    </p:set>
                                    <p:anim calcmode="lin" valueType="num">
                                      <p:cBhvr additive="base">
                                        <p:cTn dur="1000"/>
                                        <p:tgtEl>
                                          <p:spTgt spid="370"/>
                                        </p:tgtEl>
                                        <p:attrNameLst>
                                          <p:attrName>ppt_w</p:attrName>
                                        </p:attrNameLst>
                                      </p:cBhvr>
                                      <p:tavLst>
                                        <p:tav fmla="" tm="0">
                                          <p:val>
                                            <p:strVal val="0"/>
                                          </p:val>
                                        </p:tav>
                                        <p:tav fmla="" tm="100000">
                                          <p:val>
                                            <p:strVal val="#ppt_w"/>
                                          </p:val>
                                        </p:tav>
                                      </p:tavLst>
                                    </p:anim>
                                    <p:anim calcmode="lin" valueType="num">
                                      <p:cBhvr additive="base">
                                        <p:cTn dur="1000"/>
                                        <p:tgtEl>
                                          <p:spTgt spid="37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2"/>
                                        </p:tgtEl>
                                        <p:attrNameLst>
                                          <p:attrName>style.visibility</p:attrName>
                                        </p:attrNameLst>
                                      </p:cBhvr>
                                      <p:to>
                                        <p:strVal val="visible"/>
                                      </p:to>
                                    </p:set>
                                    <p:anim calcmode="lin" valueType="num">
                                      <p:cBhvr additive="base">
                                        <p:cTn dur="1000"/>
                                        <p:tgtEl>
                                          <p:spTgt spid="372"/>
                                        </p:tgtEl>
                                        <p:attrNameLst>
                                          <p:attrName>ppt_w</p:attrName>
                                        </p:attrNameLst>
                                      </p:cBhvr>
                                      <p:tavLst>
                                        <p:tav fmla="" tm="0">
                                          <p:val>
                                            <p:strVal val="0"/>
                                          </p:val>
                                        </p:tav>
                                        <p:tav fmla="" tm="100000">
                                          <p:val>
                                            <p:strVal val="#ppt_w"/>
                                          </p:val>
                                        </p:tav>
                                      </p:tavLst>
                                    </p:anim>
                                    <p:anim calcmode="lin" valueType="num">
                                      <p:cBhvr additive="base">
                                        <p:cTn dur="1000"/>
                                        <p:tgtEl>
                                          <p:spTgt spid="37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1"/>
                                        </p:tgtEl>
                                        <p:attrNameLst>
                                          <p:attrName>style.visibility</p:attrName>
                                        </p:attrNameLst>
                                      </p:cBhvr>
                                      <p:to>
                                        <p:strVal val="visible"/>
                                      </p:to>
                                    </p:set>
                                    <p:anim calcmode="lin" valueType="num">
                                      <p:cBhvr additive="base">
                                        <p:cTn dur="1000"/>
                                        <p:tgtEl>
                                          <p:spTgt spid="371"/>
                                        </p:tgtEl>
                                        <p:attrNameLst>
                                          <p:attrName>ppt_w</p:attrName>
                                        </p:attrNameLst>
                                      </p:cBhvr>
                                      <p:tavLst>
                                        <p:tav fmla="" tm="0">
                                          <p:val>
                                            <p:strVal val="0"/>
                                          </p:val>
                                        </p:tav>
                                        <p:tav fmla="" tm="100000">
                                          <p:val>
                                            <p:strVal val="#ppt_w"/>
                                          </p:val>
                                        </p:tav>
                                      </p:tavLst>
                                    </p:anim>
                                    <p:anim calcmode="lin" valueType="num">
                                      <p:cBhvr additive="base">
                                        <p:cTn dur="1000"/>
                                        <p:tgtEl>
                                          <p:spTgt spid="37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7" name="Shape 377"/>
        <p:cNvGrpSpPr/>
        <p:nvPr/>
      </p:nvGrpSpPr>
      <p:grpSpPr>
        <a:xfrm>
          <a:off x="0" y="0"/>
          <a:ext cx="0" cy="0"/>
          <a:chOff x="0" y="0"/>
          <a:chExt cx="0" cy="0"/>
        </a:xfrm>
      </p:grpSpPr>
      <p:sp>
        <p:nvSpPr>
          <p:cNvPr id="378" name="Google Shape;378;p30"/>
          <p:cNvSpPr/>
          <p:nvPr/>
        </p:nvSpPr>
        <p:spPr>
          <a:xfrm>
            <a:off x="367275" y="1777550"/>
            <a:ext cx="8552700" cy="239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sv-SE" sz="2000" u="none" cap="none" strike="noStrike">
                <a:solidFill>
                  <a:schemeClr val="dk1"/>
                </a:solidFill>
                <a:latin typeface="Arial"/>
                <a:ea typeface="Arial"/>
                <a:cs typeface="Arial"/>
                <a:sym typeface="Arial"/>
              </a:rPr>
              <a:t>”Honeybee project, experiment 2 done in Helsinki, data file created on the second of December 2020”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sv-SE" sz="2000" u="none" cap="none" strike="noStrike">
                <a:solidFill>
                  <a:schemeClr val="dk1"/>
                </a:solidFill>
                <a:latin typeface="Arial"/>
                <a:ea typeface="Arial"/>
                <a:cs typeface="Arial"/>
                <a:sym typeface="Arial"/>
              </a:rPr>
              <a:t>File name	-	</a:t>
            </a:r>
            <a:r>
              <a:rPr b="0" i="0" lang="sv-SE" sz="2000" u="none" cap="none" strike="noStrike">
                <a:solidFill>
                  <a:srgbClr val="000000"/>
                </a:solidFill>
                <a:latin typeface="Arial"/>
                <a:ea typeface="Arial"/>
                <a:cs typeface="Arial"/>
                <a:sym typeface="Arial"/>
              </a:rPr>
              <a:t>Runnew_again_2NDTRY.xls</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1"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1" lang="sv-SE" sz="2000" u="none" cap="none" strike="noStrike">
                <a:solidFill>
                  <a:schemeClr val="dk1"/>
                </a:solidFill>
                <a:latin typeface="Arial"/>
                <a:ea typeface="Arial"/>
                <a:cs typeface="Arial"/>
                <a:sym typeface="Arial"/>
              </a:rPr>
              <a:t>Explanation	-	</a:t>
            </a:r>
            <a:r>
              <a:rPr b="0" i="0" lang="sv-SE" sz="2000" u="none" cap="none" strike="noStrike">
                <a:solidFill>
                  <a:schemeClr val="dk1"/>
                </a:solidFill>
                <a:latin typeface="Arial"/>
                <a:ea typeface="Arial"/>
                <a:cs typeface="Arial"/>
                <a:sym typeface="Arial"/>
              </a:rPr>
              <a:t>N/A</a:t>
            </a:r>
            <a:endParaRPr b="0" i="0" sz="1400" u="none" cap="none" strike="noStrike">
              <a:solidFill>
                <a:srgbClr val="000000"/>
              </a:solidFill>
              <a:latin typeface="Arial"/>
              <a:ea typeface="Arial"/>
              <a:cs typeface="Arial"/>
              <a:sym typeface="Arial"/>
            </a:endParaRPr>
          </a:p>
        </p:txBody>
      </p:sp>
      <p:sp>
        <p:nvSpPr>
          <p:cNvPr id="379" name="Google Shape;379;p30"/>
          <p:cNvSpPr txBox="1"/>
          <p:nvPr>
            <p:ph type="title"/>
          </p:nvPr>
        </p:nvSpPr>
        <p:spPr>
          <a:xfrm>
            <a:off x="323407" y="240992"/>
            <a:ext cx="8497200" cy="409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lang="sv-SE">
                <a:extLst>
                  <a:ext uri="http://customooxmlschemas.google.com/">
                    <go:slidesCustomData xmlns:go="http://customooxmlschemas.google.com/" textRoundtripDataId="9"/>
                  </a:ext>
                </a:extLst>
              </a:rPr>
              <a:t>File naming</a:t>
            </a:r>
            <a:endParaRPr/>
          </a:p>
        </p:txBody>
      </p:sp>
      <p:sp>
        <p:nvSpPr>
          <p:cNvPr id="380" name="Google Shape;380;p30"/>
          <p:cNvSpPr txBox="1"/>
          <p:nvPr/>
        </p:nvSpPr>
        <p:spPr>
          <a:xfrm>
            <a:off x="458225" y="930063"/>
            <a:ext cx="3899400" cy="549300"/>
          </a:xfrm>
          <a:prstGeom prst="rect">
            <a:avLst/>
          </a:prstGeom>
          <a:solidFill>
            <a:srgbClr val="C1E55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Arial"/>
              <a:buNone/>
            </a:pPr>
            <a:r>
              <a:rPr b="0" i="0" lang="sv-SE" sz="2000" u="none" cap="none" strike="noStrike">
                <a:solidFill>
                  <a:schemeClr val="dk1"/>
                </a:solidFill>
                <a:latin typeface="Arial"/>
                <a:ea typeface="Arial"/>
                <a:cs typeface="Arial"/>
                <a:sym typeface="Arial"/>
              </a:rPr>
              <a:t>Examples of a </a:t>
            </a:r>
            <a:r>
              <a:rPr b="1" i="0" lang="sv-SE" sz="2000" u="none" cap="none" strike="noStrike">
                <a:solidFill>
                  <a:schemeClr val="dk1"/>
                </a:solidFill>
                <a:latin typeface="Arial"/>
                <a:ea typeface="Arial"/>
                <a:cs typeface="Arial"/>
                <a:sym typeface="Arial"/>
              </a:rPr>
              <a:t>poor </a:t>
            </a:r>
            <a:r>
              <a:rPr b="0" i="0" lang="sv-SE" sz="2000" u="none" cap="none" strike="noStrike">
                <a:solidFill>
                  <a:schemeClr val="dk1"/>
                </a:solidFill>
                <a:latin typeface="Arial"/>
                <a:ea typeface="Arial"/>
                <a:cs typeface="Arial"/>
                <a:sym typeface="Arial"/>
              </a:rPr>
              <a:t>file name</a:t>
            </a:r>
            <a:r>
              <a:rPr b="1" i="0" lang="sv-SE" sz="2000" u="none" cap="none" strike="noStrike">
                <a:solidFill>
                  <a:schemeClr val="dk1"/>
                </a:solidFill>
                <a:latin typeface="Arial"/>
                <a:ea typeface="Arial"/>
                <a:cs typeface="Arial"/>
                <a:sym typeface="Arial"/>
              </a:rPr>
              <a:t>:</a:t>
            </a:r>
            <a:endParaRPr b="0" i="0" sz="20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4" name="Shape 384"/>
        <p:cNvGrpSpPr/>
        <p:nvPr/>
      </p:nvGrpSpPr>
      <p:grpSpPr>
        <a:xfrm>
          <a:off x="0" y="0"/>
          <a:ext cx="0" cy="0"/>
          <a:chOff x="0" y="0"/>
          <a:chExt cx="0" cy="0"/>
        </a:xfrm>
      </p:grpSpPr>
      <p:sp>
        <p:nvSpPr>
          <p:cNvPr id="385" name="Google Shape;385;p31"/>
          <p:cNvSpPr/>
          <p:nvPr/>
        </p:nvSpPr>
        <p:spPr>
          <a:xfrm>
            <a:off x="451350" y="1789275"/>
            <a:ext cx="8552700" cy="240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sv-SE" sz="2000" u="none" cap="none" strike="noStrike">
                <a:solidFill>
                  <a:schemeClr val="dk1"/>
                </a:solidFill>
                <a:latin typeface="Arial"/>
                <a:ea typeface="Arial"/>
                <a:cs typeface="Arial"/>
                <a:sym typeface="Arial"/>
              </a:rPr>
              <a:t>”Honeybee project, experiment 2 done in Helsinki, data file created on the second of December 2020”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sv-SE" sz="2000" u="none" cap="none" strike="noStrike">
                <a:solidFill>
                  <a:schemeClr val="dk1"/>
                </a:solidFill>
                <a:latin typeface="Arial"/>
                <a:ea typeface="Arial"/>
                <a:cs typeface="Arial"/>
                <a:sym typeface="Arial"/>
              </a:rPr>
              <a:t>File name	-	20201202_HB_EXP2_HEL_DATA_V03.xls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1"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1" lang="sv-SE" sz="2000" u="none" cap="none" strike="noStrike">
                <a:solidFill>
                  <a:schemeClr val="dk1"/>
                </a:solidFill>
                <a:latin typeface="Arial"/>
                <a:ea typeface="Arial"/>
                <a:cs typeface="Arial"/>
                <a:sym typeface="Arial"/>
              </a:rPr>
              <a:t>Explanation	-	</a:t>
            </a:r>
            <a:r>
              <a:rPr b="0" i="0" lang="sv-SE" sz="2000" u="none" cap="none" strike="noStrike">
                <a:solidFill>
                  <a:schemeClr val="dk1"/>
                </a:solidFill>
                <a:latin typeface="Arial"/>
                <a:ea typeface="Arial"/>
                <a:cs typeface="Arial"/>
                <a:sym typeface="Arial"/>
              </a:rPr>
              <a:t>Date_ProjectAbbreviation_ExperimentNumber_</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sv-SE" sz="2000" u="none" cap="none" strike="noStrike">
                <a:solidFill>
                  <a:schemeClr val="dk1"/>
                </a:solidFill>
                <a:latin typeface="Arial"/>
                <a:ea typeface="Arial"/>
                <a:cs typeface="Arial"/>
                <a:sym typeface="Arial"/>
              </a:rPr>
              <a:t>                                        Location_TypeOfData_VersionNumber</a:t>
            </a:r>
            <a:endParaRPr b="0" i="0" sz="2000" u="none" cap="none" strike="noStrike">
              <a:solidFill>
                <a:schemeClr val="dk1"/>
              </a:solidFill>
              <a:latin typeface="Arial"/>
              <a:ea typeface="Arial"/>
              <a:cs typeface="Arial"/>
              <a:sym typeface="Arial"/>
            </a:endParaRPr>
          </a:p>
        </p:txBody>
      </p:sp>
      <p:sp>
        <p:nvSpPr>
          <p:cNvPr id="386" name="Google Shape;386;p31"/>
          <p:cNvSpPr txBox="1"/>
          <p:nvPr>
            <p:ph type="title"/>
          </p:nvPr>
        </p:nvSpPr>
        <p:spPr>
          <a:xfrm>
            <a:off x="323407" y="240992"/>
            <a:ext cx="8497200" cy="409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lang="sv-SE">
                <a:extLst>
                  <a:ext uri="http://customooxmlschemas.google.com/">
                    <go:slidesCustomData xmlns:go="http://customooxmlschemas.google.com/" textRoundtripDataId="10"/>
                  </a:ext>
                </a:extLst>
              </a:rPr>
              <a:t>File naming</a:t>
            </a:r>
            <a:endParaRPr/>
          </a:p>
        </p:txBody>
      </p:sp>
      <p:sp>
        <p:nvSpPr>
          <p:cNvPr id="387" name="Google Shape;387;p31"/>
          <p:cNvSpPr txBox="1"/>
          <p:nvPr/>
        </p:nvSpPr>
        <p:spPr>
          <a:xfrm>
            <a:off x="451350" y="935925"/>
            <a:ext cx="3899400" cy="549300"/>
          </a:xfrm>
          <a:prstGeom prst="rect">
            <a:avLst/>
          </a:prstGeom>
          <a:solidFill>
            <a:srgbClr val="C1E55A"/>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sv-SE" sz="2000" u="none" cap="none" strike="noStrike">
                <a:solidFill>
                  <a:schemeClr val="dk1"/>
                </a:solidFill>
                <a:latin typeface="Arial"/>
                <a:ea typeface="Arial"/>
                <a:cs typeface="Arial"/>
                <a:sym typeface="Arial"/>
              </a:rPr>
              <a:t>Examples of a </a:t>
            </a:r>
            <a:r>
              <a:rPr b="1" i="0" lang="sv-SE" sz="2000" u="none" cap="none" strike="noStrike">
                <a:solidFill>
                  <a:schemeClr val="dk1"/>
                </a:solidFill>
                <a:latin typeface="Arial"/>
                <a:ea typeface="Arial"/>
                <a:cs typeface="Arial"/>
                <a:sym typeface="Arial"/>
              </a:rPr>
              <a:t>good </a:t>
            </a:r>
            <a:r>
              <a:rPr b="0" i="0" lang="sv-SE" sz="2000" u="none" cap="none" strike="noStrike">
                <a:solidFill>
                  <a:schemeClr val="dk1"/>
                </a:solidFill>
                <a:latin typeface="Arial"/>
                <a:ea typeface="Arial"/>
                <a:cs typeface="Arial"/>
                <a:sym typeface="Arial"/>
              </a:rPr>
              <a:t>file name</a:t>
            </a:r>
            <a:r>
              <a:rPr b="1" i="0" lang="sv-SE" sz="2000" u="none" cap="none" strike="noStrike">
                <a:solidFill>
                  <a:schemeClr val="dk1"/>
                </a:solidFill>
                <a:latin typeface="Arial"/>
                <a:ea typeface="Arial"/>
                <a:cs typeface="Arial"/>
                <a:sym typeface="Arial"/>
              </a:rPr>
              <a:t>:</a:t>
            </a:r>
            <a:endParaRPr b="0" i="0" sz="20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2dc178f6a6e_0_160"/>
          <p:cNvSpPr txBox="1"/>
          <p:nvPr/>
        </p:nvSpPr>
        <p:spPr>
          <a:xfrm>
            <a:off x="1521980" y="134979"/>
            <a:ext cx="5437500" cy="47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rPr>
              <a:t>File naming convention</a:t>
            </a:r>
            <a:endParaRPr b="0" i="0" sz="1400" u="none" cap="none" strike="noStrike">
              <a:solidFill>
                <a:srgbClr val="000000"/>
              </a:solidFill>
              <a:latin typeface="Arial"/>
              <a:ea typeface="Arial"/>
              <a:cs typeface="Arial"/>
              <a:sym typeface="Arial"/>
            </a:endParaRPr>
          </a:p>
        </p:txBody>
      </p:sp>
      <p:sp>
        <p:nvSpPr>
          <p:cNvPr id="393" name="Google Shape;393;g2dc178f6a6e_0_160"/>
          <p:cNvSpPr/>
          <p:nvPr/>
        </p:nvSpPr>
        <p:spPr>
          <a:xfrm>
            <a:off x="316200" y="1654650"/>
            <a:ext cx="1943460" cy="1289412"/>
          </a:xfrm>
          <a:prstGeom prst="flowChartTerminator">
            <a:avLst/>
          </a:prstGeom>
          <a:solidFill>
            <a:srgbClr val="92D05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sv-SE" sz="1400" u="none" cap="none" strike="noStrike">
                <a:solidFill>
                  <a:srgbClr val="000000"/>
                </a:solidFill>
                <a:latin typeface="Arial"/>
                <a:ea typeface="Arial"/>
                <a:cs typeface="Arial"/>
                <a:sym typeface="Arial"/>
              </a:rPr>
              <a:t>What </a:t>
            </a:r>
            <a:r>
              <a:rPr b="1" i="0" lang="sv-SE" sz="1400" u="none" cap="none" strike="noStrike">
                <a:solidFill>
                  <a:srgbClr val="000000"/>
                </a:solidFill>
                <a:latin typeface="Arial"/>
                <a:ea typeface="Arial"/>
                <a:cs typeface="Arial"/>
                <a:sym typeface="Arial"/>
              </a:rPr>
              <a:t>group of files</a:t>
            </a:r>
            <a:r>
              <a:rPr b="0" i="0" lang="sv-SE" sz="1400" u="none" cap="none" strike="noStrike">
                <a:solidFill>
                  <a:srgbClr val="000000"/>
                </a:solidFill>
                <a:latin typeface="Arial"/>
                <a:ea typeface="Arial"/>
                <a:cs typeface="Arial"/>
                <a:sym typeface="Arial"/>
              </a:rPr>
              <a:t> will this naming convention cover?</a:t>
            </a:r>
            <a:endParaRPr b="0" i="0" sz="1400" u="none" cap="none" strike="noStrike">
              <a:solidFill>
                <a:srgbClr val="000000"/>
              </a:solidFill>
              <a:latin typeface="Arial"/>
              <a:ea typeface="Arial"/>
              <a:cs typeface="Arial"/>
              <a:sym typeface="Arial"/>
            </a:endParaRPr>
          </a:p>
        </p:txBody>
      </p:sp>
      <p:sp>
        <p:nvSpPr>
          <p:cNvPr id="394" name="Google Shape;394;g2dc178f6a6e_0_160"/>
          <p:cNvSpPr txBox="1"/>
          <p:nvPr/>
        </p:nvSpPr>
        <p:spPr>
          <a:xfrm>
            <a:off x="487250" y="902150"/>
            <a:ext cx="6958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chemeClr val="dk1"/>
                </a:solidFill>
                <a:latin typeface="Arial"/>
                <a:ea typeface="Arial"/>
                <a:cs typeface="Arial"/>
                <a:sym typeface="Arial"/>
              </a:rPr>
              <a:t>Want to create your own File Naming Convention? Consider…</a:t>
            </a:r>
            <a:endParaRPr b="0" i="0" sz="1400" u="none" cap="none" strike="noStrike">
              <a:solidFill>
                <a:srgbClr val="000000"/>
              </a:solidFill>
              <a:latin typeface="Arial"/>
              <a:ea typeface="Arial"/>
              <a:cs typeface="Arial"/>
              <a:sym typeface="Arial"/>
            </a:endParaRPr>
          </a:p>
        </p:txBody>
      </p:sp>
      <p:sp>
        <p:nvSpPr>
          <p:cNvPr id="395" name="Google Shape;395;g2dc178f6a6e_0_160"/>
          <p:cNvSpPr/>
          <p:nvPr/>
        </p:nvSpPr>
        <p:spPr>
          <a:xfrm>
            <a:off x="2403125" y="1654650"/>
            <a:ext cx="2004966" cy="1289412"/>
          </a:xfrm>
          <a:prstGeom prst="flowChartTerminator">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sv-SE" sz="1400" u="none" cap="none" strike="noStrike">
                <a:solidFill>
                  <a:srgbClr val="000000"/>
                </a:solidFill>
                <a:latin typeface="Arial"/>
                <a:ea typeface="Arial"/>
                <a:cs typeface="Arial"/>
                <a:sym typeface="Arial"/>
              </a:rPr>
              <a:t>What </a:t>
            </a:r>
            <a:r>
              <a:rPr b="1" i="0" lang="sv-SE" sz="1400" u="none" cap="none" strike="noStrike">
                <a:solidFill>
                  <a:srgbClr val="000000"/>
                </a:solidFill>
                <a:latin typeface="Arial"/>
                <a:ea typeface="Arial"/>
                <a:cs typeface="Arial"/>
                <a:sym typeface="Arial"/>
              </a:rPr>
              <a:t>information (metadata) is important </a:t>
            </a:r>
            <a:r>
              <a:rPr b="0" i="0" lang="sv-SE" sz="1400" u="none" cap="none" strike="noStrike">
                <a:solidFill>
                  <a:srgbClr val="000000"/>
                </a:solidFill>
                <a:latin typeface="Arial"/>
                <a:ea typeface="Arial"/>
                <a:cs typeface="Arial"/>
                <a:sym typeface="Arial"/>
              </a:rPr>
              <a:t>about these files and makes each file distinct?</a:t>
            </a:r>
            <a:endParaRPr b="0" i="0" sz="1400" u="none" cap="none" strike="noStrike">
              <a:solidFill>
                <a:srgbClr val="000000"/>
              </a:solidFill>
              <a:latin typeface="Arial"/>
              <a:ea typeface="Arial"/>
              <a:cs typeface="Arial"/>
              <a:sym typeface="Arial"/>
            </a:endParaRPr>
          </a:p>
        </p:txBody>
      </p:sp>
      <p:sp>
        <p:nvSpPr>
          <p:cNvPr id="396" name="Google Shape;396;g2dc178f6a6e_0_160"/>
          <p:cNvSpPr/>
          <p:nvPr/>
        </p:nvSpPr>
        <p:spPr>
          <a:xfrm>
            <a:off x="6837600" y="1654649"/>
            <a:ext cx="2004966" cy="1209762"/>
          </a:xfrm>
          <a:prstGeom prst="flowChartTerminator">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sv-SE" sz="1400" u="none" cap="none" strike="noStrike">
                <a:solidFill>
                  <a:srgbClr val="000000"/>
                </a:solidFill>
                <a:latin typeface="Arial"/>
                <a:ea typeface="Arial"/>
                <a:cs typeface="Arial"/>
                <a:sym typeface="Arial"/>
              </a:rPr>
              <a:t>What is the </a:t>
            </a:r>
            <a:r>
              <a:rPr b="1" i="0" lang="sv-SE" sz="1400" u="none" cap="none" strike="noStrike">
                <a:solidFill>
                  <a:srgbClr val="000000"/>
                </a:solidFill>
                <a:latin typeface="Arial"/>
                <a:ea typeface="Arial"/>
                <a:cs typeface="Arial"/>
                <a:sym typeface="Arial"/>
              </a:rPr>
              <a:t>order</a:t>
            </a:r>
            <a:r>
              <a:rPr b="0" i="0" lang="sv-SE" sz="1400" u="none" cap="none" strike="noStrike">
                <a:solidFill>
                  <a:srgbClr val="000000"/>
                </a:solidFill>
                <a:latin typeface="Arial"/>
                <a:ea typeface="Arial"/>
                <a:cs typeface="Arial"/>
                <a:sym typeface="Arial"/>
              </a:rPr>
              <a:t> for the </a:t>
            </a:r>
            <a:r>
              <a:rPr b="1" i="0" lang="sv-SE" sz="1400" u="none" cap="none" strike="noStrike">
                <a:solidFill>
                  <a:srgbClr val="000000"/>
                </a:solidFill>
                <a:latin typeface="Arial"/>
                <a:ea typeface="Arial"/>
                <a:cs typeface="Arial"/>
                <a:sym typeface="Arial"/>
              </a:rPr>
              <a:t>metadata</a:t>
            </a:r>
            <a:r>
              <a:rPr b="0" i="0" lang="sv-SE" sz="1400" u="none" cap="none" strike="noStrike">
                <a:solidFill>
                  <a:srgbClr val="000000"/>
                </a:solidFill>
                <a:latin typeface="Arial"/>
                <a:ea typeface="Arial"/>
                <a:cs typeface="Arial"/>
                <a:sym typeface="Arial"/>
              </a:rPr>
              <a:t> in the file name?</a:t>
            </a:r>
            <a:endParaRPr b="0" i="0" sz="1400" u="none" cap="none" strike="noStrike">
              <a:solidFill>
                <a:srgbClr val="000000"/>
              </a:solidFill>
              <a:latin typeface="Arial"/>
              <a:ea typeface="Arial"/>
              <a:cs typeface="Arial"/>
              <a:sym typeface="Arial"/>
            </a:endParaRPr>
          </a:p>
        </p:txBody>
      </p:sp>
      <p:sp>
        <p:nvSpPr>
          <p:cNvPr id="397" name="Google Shape;397;g2dc178f6a6e_0_160"/>
          <p:cNvSpPr/>
          <p:nvPr/>
        </p:nvSpPr>
        <p:spPr>
          <a:xfrm>
            <a:off x="4572000" y="1654650"/>
            <a:ext cx="2097576" cy="1289412"/>
          </a:xfrm>
          <a:prstGeom prst="flowChartTerminator">
            <a:avLst/>
          </a:prstGeom>
          <a:solidFill>
            <a:srgbClr val="92D05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sv-SE" sz="1400" u="none" cap="none" strike="noStrike">
                <a:solidFill>
                  <a:srgbClr val="000000"/>
                </a:solidFill>
                <a:latin typeface="Arial"/>
                <a:ea typeface="Arial"/>
                <a:cs typeface="Arial"/>
                <a:sym typeface="Arial"/>
              </a:rPr>
              <a:t>Do you need to </a:t>
            </a:r>
            <a:r>
              <a:rPr b="1" i="0" lang="sv-SE" sz="1400" u="none" cap="none" strike="noStrike">
                <a:solidFill>
                  <a:srgbClr val="000000"/>
                </a:solidFill>
                <a:latin typeface="Arial"/>
                <a:ea typeface="Arial"/>
                <a:cs typeface="Arial"/>
                <a:sym typeface="Arial"/>
              </a:rPr>
              <a:t>abbreviate</a:t>
            </a:r>
            <a:r>
              <a:rPr b="0" i="0" lang="sv-SE" sz="1400" u="none" cap="none" strike="noStrike">
                <a:solidFill>
                  <a:srgbClr val="000000"/>
                </a:solidFill>
                <a:latin typeface="Arial"/>
                <a:ea typeface="Arial"/>
                <a:cs typeface="Arial"/>
                <a:sym typeface="Arial"/>
              </a:rPr>
              <a:t> any of the metadata or encode it?</a:t>
            </a:r>
            <a:endParaRPr b="0" i="0" sz="1400" u="none" cap="none" strike="noStrike">
              <a:solidFill>
                <a:srgbClr val="000000"/>
              </a:solidFill>
              <a:latin typeface="Arial"/>
              <a:ea typeface="Arial"/>
              <a:cs typeface="Arial"/>
              <a:sym typeface="Arial"/>
            </a:endParaRPr>
          </a:p>
        </p:txBody>
      </p:sp>
      <p:sp>
        <p:nvSpPr>
          <p:cNvPr id="398" name="Google Shape;398;g2dc178f6a6e_0_160"/>
          <p:cNvSpPr/>
          <p:nvPr/>
        </p:nvSpPr>
        <p:spPr>
          <a:xfrm>
            <a:off x="316200" y="3202025"/>
            <a:ext cx="2004966" cy="1289412"/>
          </a:xfrm>
          <a:prstGeom prst="flowChartTerminator">
            <a:avLst/>
          </a:prstGeom>
          <a:solidFill>
            <a:srgbClr val="92D05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sv-SE" sz="1400" u="none" cap="none" strike="noStrike">
                <a:solidFill>
                  <a:srgbClr val="000000"/>
                </a:solidFill>
                <a:latin typeface="Arial"/>
                <a:ea typeface="Arial"/>
                <a:cs typeface="Arial"/>
                <a:sym typeface="Arial"/>
              </a:rPr>
              <a:t>What </a:t>
            </a:r>
            <a:r>
              <a:rPr b="1" i="0" lang="sv-SE" sz="1400" u="none" cap="none" strike="noStrike">
                <a:solidFill>
                  <a:srgbClr val="000000"/>
                </a:solidFill>
                <a:latin typeface="Arial"/>
                <a:ea typeface="Arial"/>
                <a:cs typeface="Arial"/>
                <a:sym typeface="Arial"/>
              </a:rPr>
              <a:t>characters </a:t>
            </a:r>
            <a:r>
              <a:rPr b="0" i="0" lang="sv-SE" sz="1400" u="none" cap="none" strike="noStrike">
                <a:solidFill>
                  <a:srgbClr val="000000"/>
                </a:solidFill>
                <a:latin typeface="Arial"/>
                <a:ea typeface="Arial"/>
                <a:cs typeface="Arial"/>
                <a:sym typeface="Arial"/>
              </a:rPr>
              <a:t>will you use </a:t>
            </a:r>
            <a:r>
              <a:rPr b="1" i="0" lang="sv-SE" sz="1400" u="none" cap="none" strike="noStrike">
                <a:solidFill>
                  <a:srgbClr val="000000"/>
                </a:solidFill>
                <a:latin typeface="Arial"/>
                <a:ea typeface="Arial"/>
                <a:cs typeface="Arial"/>
                <a:sym typeface="Arial"/>
              </a:rPr>
              <a:t>to separate </a:t>
            </a:r>
            <a:r>
              <a:rPr b="0" i="0" lang="sv-SE" sz="1400" u="none" cap="none" strike="noStrike">
                <a:solidFill>
                  <a:srgbClr val="000000"/>
                </a:solidFill>
                <a:latin typeface="Arial"/>
                <a:ea typeface="Arial"/>
                <a:cs typeface="Arial"/>
                <a:sym typeface="Arial"/>
              </a:rPr>
              <a:t>each piece of metadata in the file name?</a:t>
            </a:r>
            <a:endParaRPr b="0" i="0" sz="1400" u="none" cap="none" strike="noStrike">
              <a:solidFill>
                <a:srgbClr val="000000"/>
              </a:solidFill>
              <a:latin typeface="Arial"/>
              <a:ea typeface="Arial"/>
              <a:cs typeface="Arial"/>
              <a:sym typeface="Arial"/>
            </a:endParaRPr>
          </a:p>
        </p:txBody>
      </p:sp>
      <p:sp>
        <p:nvSpPr>
          <p:cNvPr id="399" name="Google Shape;399;g2dc178f6a6e_0_160"/>
          <p:cNvSpPr/>
          <p:nvPr/>
        </p:nvSpPr>
        <p:spPr>
          <a:xfrm>
            <a:off x="2457988" y="3190250"/>
            <a:ext cx="1895238" cy="1289412"/>
          </a:xfrm>
          <a:prstGeom prst="flowChartTerminator">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sv-SE" sz="1400" u="none" cap="none" strike="noStrike">
                <a:solidFill>
                  <a:srgbClr val="000000"/>
                </a:solidFill>
                <a:latin typeface="Arial"/>
                <a:ea typeface="Arial"/>
                <a:cs typeface="Arial"/>
                <a:sym typeface="Arial"/>
              </a:rPr>
              <a:t>Will you need to </a:t>
            </a:r>
            <a:r>
              <a:rPr b="1" i="0" lang="sv-SE" sz="1400" u="none" cap="none" strike="noStrike">
                <a:solidFill>
                  <a:srgbClr val="000000"/>
                </a:solidFill>
                <a:latin typeface="Arial"/>
                <a:ea typeface="Arial"/>
                <a:cs typeface="Arial"/>
                <a:sym typeface="Arial"/>
              </a:rPr>
              <a:t>track</a:t>
            </a:r>
            <a:r>
              <a:rPr b="0" i="0" lang="sv-SE" sz="1400" u="none" cap="none" strike="noStrike">
                <a:solidFill>
                  <a:srgbClr val="000000"/>
                </a:solidFill>
                <a:latin typeface="Arial"/>
                <a:ea typeface="Arial"/>
                <a:cs typeface="Arial"/>
                <a:sym typeface="Arial"/>
              </a:rPr>
              <a:t> different </a:t>
            </a:r>
            <a:r>
              <a:rPr b="1" i="0" lang="sv-SE" sz="1400" u="none" cap="none" strike="noStrike">
                <a:solidFill>
                  <a:srgbClr val="000000"/>
                </a:solidFill>
                <a:latin typeface="Arial"/>
                <a:ea typeface="Arial"/>
                <a:cs typeface="Arial"/>
                <a:sym typeface="Arial"/>
              </a:rPr>
              <a:t>versions</a:t>
            </a:r>
            <a:r>
              <a:rPr b="0" i="0" lang="sv-SE" sz="1400" u="none" cap="none" strike="noStrike">
                <a:solidFill>
                  <a:srgbClr val="000000"/>
                </a:solidFill>
                <a:latin typeface="Arial"/>
                <a:ea typeface="Arial"/>
                <a:cs typeface="Arial"/>
                <a:sym typeface="Arial"/>
              </a:rPr>
              <a:t> of each file?</a:t>
            </a:r>
            <a:endParaRPr b="0" i="0" sz="1400" u="none" cap="none" strike="noStrike">
              <a:solidFill>
                <a:srgbClr val="000000"/>
              </a:solidFill>
              <a:latin typeface="Arial"/>
              <a:ea typeface="Arial"/>
              <a:cs typeface="Arial"/>
              <a:sym typeface="Arial"/>
            </a:endParaRPr>
          </a:p>
        </p:txBody>
      </p:sp>
      <p:sp>
        <p:nvSpPr>
          <p:cNvPr id="400" name="Google Shape;400;g2dc178f6a6e_0_160"/>
          <p:cNvSpPr/>
          <p:nvPr/>
        </p:nvSpPr>
        <p:spPr>
          <a:xfrm>
            <a:off x="4572000" y="3190250"/>
            <a:ext cx="2097576" cy="1289412"/>
          </a:xfrm>
          <a:prstGeom prst="flowChartTerminator">
            <a:avLst/>
          </a:prstGeom>
          <a:solidFill>
            <a:srgbClr val="92D05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sv-SE" sz="1400" u="none" cap="none" strike="noStrike">
                <a:solidFill>
                  <a:srgbClr val="000000"/>
                </a:solidFill>
                <a:latin typeface="Arial"/>
                <a:ea typeface="Arial"/>
                <a:cs typeface="Arial"/>
                <a:sym typeface="Arial"/>
              </a:rPr>
              <a:t>Write down</a:t>
            </a:r>
            <a:r>
              <a:rPr b="0" i="0" lang="sv-SE" sz="1400" u="none" cap="none" strike="noStrike">
                <a:solidFill>
                  <a:srgbClr val="000000"/>
                </a:solidFill>
                <a:latin typeface="Arial"/>
                <a:ea typeface="Arial"/>
                <a:cs typeface="Arial"/>
                <a:sym typeface="Arial"/>
              </a:rPr>
              <a:t> your naming convention pattern</a:t>
            </a:r>
            <a:endParaRPr b="0" i="0" sz="1400" u="none" cap="none" strike="noStrike">
              <a:solidFill>
                <a:srgbClr val="000000"/>
              </a:solidFill>
              <a:latin typeface="Arial"/>
              <a:ea typeface="Arial"/>
              <a:cs typeface="Arial"/>
              <a:sym typeface="Arial"/>
            </a:endParaRPr>
          </a:p>
        </p:txBody>
      </p:sp>
      <p:sp>
        <p:nvSpPr>
          <p:cNvPr id="401" name="Google Shape;401;g2dc178f6a6e_0_160"/>
          <p:cNvSpPr/>
          <p:nvPr/>
        </p:nvSpPr>
        <p:spPr>
          <a:xfrm>
            <a:off x="6837650" y="3163625"/>
            <a:ext cx="2004966" cy="1289412"/>
          </a:xfrm>
          <a:prstGeom prst="flowChartTerminator">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sv-SE" sz="1400" u="none" cap="none" strike="noStrike">
                <a:solidFill>
                  <a:srgbClr val="000000"/>
                </a:solidFill>
                <a:latin typeface="Arial"/>
                <a:ea typeface="Arial"/>
                <a:cs typeface="Arial"/>
                <a:sym typeface="Arial"/>
              </a:rPr>
              <a:t>Document this convention in a </a:t>
            </a:r>
            <a:r>
              <a:rPr b="1" i="0" lang="sv-SE" sz="1400" u="none" cap="none" strike="noStrike">
                <a:solidFill>
                  <a:srgbClr val="000000"/>
                </a:solidFill>
                <a:latin typeface="Arial"/>
                <a:ea typeface="Arial"/>
                <a:cs typeface="Arial"/>
                <a:sym typeface="Arial"/>
              </a:rPr>
              <a:t>README.md</a:t>
            </a:r>
            <a:r>
              <a:rPr b="0" i="0" lang="sv-SE" sz="1400" u="none" cap="none" strike="noStrike">
                <a:solidFill>
                  <a:srgbClr val="000000"/>
                </a:solidFill>
                <a:latin typeface="Arial"/>
                <a:ea typeface="Arial"/>
                <a:cs typeface="Arial"/>
                <a:sym typeface="Arial"/>
              </a:rPr>
              <a:t> and keep it with your files</a:t>
            </a:r>
            <a:endParaRPr b="0" i="0" sz="1400" u="none" cap="none" strike="noStrike">
              <a:solidFill>
                <a:srgbClr val="000000"/>
              </a:solidFill>
              <a:latin typeface="Arial"/>
              <a:ea typeface="Arial"/>
              <a:cs typeface="Arial"/>
              <a:sym typeface="Arial"/>
            </a:endParaRPr>
          </a:p>
        </p:txBody>
      </p:sp>
      <p:sp>
        <p:nvSpPr>
          <p:cNvPr id="402" name="Google Shape;402;g2dc178f6a6e_0_160"/>
          <p:cNvSpPr txBox="1"/>
          <p:nvPr/>
        </p:nvSpPr>
        <p:spPr>
          <a:xfrm>
            <a:off x="1155150" y="4725850"/>
            <a:ext cx="8192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sv-SE" sz="900" u="none" cap="none" strike="noStrike">
                <a:solidFill>
                  <a:srgbClr val="000000"/>
                </a:solidFill>
                <a:latin typeface="Arial"/>
                <a:ea typeface="Arial"/>
                <a:cs typeface="Arial"/>
                <a:sym typeface="Arial"/>
              </a:rPr>
              <a:t>Briney, Kristin A. (2020) File Naming Convention Worksheet. [Teaching Resource] </a:t>
            </a:r>
            <a:endParaRPr b="0" i="0" sz="9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1000"/>
                                        <p:tgtEl>
                                          <p:spTgt spid="393"/>
                                        </p:tgtEl>
                                        <p:attrNameLst>
                                          <p:attrName>ppt_w</p:attrName>
                                        </p:attrNameLst>
                                      </p:cBhvr>
                                      <p:tavLst>
                                        <p:tav fmla="" tm="0">
                                          <p:val>
                                            <p:strVal val="0"/>
                                          </p:val>
                                        </p:tav>
                                        <p:tav fmla="" tm="100000">
                                          <p:val>
                                            <p:strVal val="#ppt_w"/>
                                          </p:val>
                                        </p:tav>
                                      </p:tavLst>
                                    </p:anim>
                                    <p:anim calcmode="lin" valueType="num">
                                      <p:cBhvr additive="base">
                                        <p:cTn dur="1000"/>
                                        <p:tgtEl>
                                          <p:spTgt spid="39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5"/>
                                        </p:tgtEl>
                                        <p:attrNameLst>
                                          <p:attrName>style.visibility</p:attrName>
                                        </p:attrNameLst>
                                      </p:cBhvr>
                                      <p:to>
                                        <p:strVal val="visible"/>
                                      </p:to>
                                    </p:set>
                                    <p:anim calcmode="lin" valueType="num">
                                      <p:cBhvr additive="base">
                                        <p:cTn dur="1000"/>
                                        <p:tgtEl>
                                          <p:spTgt spid="395"/>
                                        </p:tgtEl>
                                        <p:attrNameLst>
                                          <p:attrName>ppt_w</p:attrName>
                                        </p:attrNameLst>
                                      </p:cBhvr>
                                      <p:tavLst>
                                        <p:tav fmla="" tm="0">
                                          <p:val>
                                            <p:strVal val="0"/>
                                          </p:val>
                                        </p:tav>
                                        <p:tav fmla="" tm="100000">
                                          <p:val>
                                            <p:strVal val="#ppt_w"/>
                                          </p:val>
                                        </p:tav>
                                      </p:tavLst>
                                    </p:anim>
                                    <p:anim calcmode="lin" valueType="num">
                                      <p:cBhvr additive="base">
                                        <p:cTn dur="1000"/>
                                        <p:tgtEl>
                                          <p:spTgt spid="39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7"/>
                                        </p:tgtEl>
                                        <p:attrNameLst>
                                          <p:attrName>style.visibility</p:attrName>
                                        </p:attrNameLst>
                                      </p:cBhvr>
                                      <p:to>
                                        <p:strVal val="visible"/>
                                      </p:to>
                                    </p:set>
                                    <p:anim calcmode="lin" valueType="num">
                                      <p:cBhvr additive="base">
                                        <p:cTn dur="1000"/>
                                        <p:tgtEl>
                                          <p:spTgt spid="397"/>
                                        </p:tgtEl>
                                        <p:attrNameLst>
                                          <p:attrName>ppt_w</p:attrName>
                                        </p:attrNameLst>
                                      </p:cBhvr>
                                      <p:tavLst>
                                        <p:tav fmla="" tm="0">
                                          <p:val>
                                            <p:strVal val="0"/>
                                          </p:val>
                                        </p:tav>
                                        <p:tav fmla="" tm="100000">
                                          <p:val>
                                            <p:strVal val="#ppt_w"/>
                                          </p:val>
                                        </p:tav>
                                      </p:tavLst>
                                    </p:anim>
                                    <p:anim calcmode="lin" valueType="num">
                                      <p:cBhvr additive="base">
                                        <p:cTn dur="1000"/>
                                        <p:tgtEl>
                                          <p:spTgt spid="39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6"/>
                                        </p:tgtEl>
                                        <p:attrNameLst>
                                          <p:attrName>style.visibility</p:attrName>
                                        </p:attrNameLst>
                                      </p:cBhvr>
                                      <p:to>
                                        <p:strVal val="visible"/>
                                      </p:to>
                                    </p:set>
                                    <p:anim calcmode="lin" valueType="num">
                                      <p:cBhvr additive="base">
                                        <p:cTn dur="1000"/>
                                        <p:tgtEl>
                                          <p:spTgt spid="396"/>
                                        </p:tgtEl>
                                        <p:attrNameLst>
                                          <p:attrName>ppt_w</p:attrName>
                                        </p:attrNameLst>
                                      </p:cBhvr>
                                      <p:tavLst>
                                        <p:tav fmla="" tm="0">
                                          <p:val>
                                            <p:strVal val="0"/>
                                          </p:val>
                                        </p:tav>
                                        <p:tav fmla="" tm="100000">
                                          <p:val>
                                            <p:strVal val="#ppt_w"/>
                                          </p:val>
                                        </p:tav>
                                      </p:tavLst>
                                    </p:anim>
                                    <p:anim calcmode="lin" valueType="num">
                                      <p:cBhvr additive="base">
                                        <p:cTn dur="1000"/>
                                        <p:tgtEl>
                                          <p:spTgt spid="39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8"/>
                                        </p:tgtEl>
                                        <p:attrNameLst>
                                          <p:attrName>style.visibility</p:attrName>
                                        </p:attrNameLst>
                                      </p:cBhvr>
                                      <p:to>
                                        <p:strVal val="visible"/>
                                      </p:to>
                                    </p:set>
                                    <p:anim calcmode="lin" valueType="num">
                                      <p:cBhvr additive="base">
                                        <p:cTn dur="1000"/>
                                        <p:tgtEl>
                                          <p:spTgt spid="398"/>
                                        </p:tgtEl>
                                        <p:attrNameLst>
                                          <p:attrName>ppt_w</p:attrName>
                                        </p:attrNameLst>
                                      </p:cBhvr>
                                      <p:tavLst>
                                        <p:tav fmla="" tm="0">
                                          <p:val>
                                            <p:strVal val="0"/>
                                          </p:val>
                                        </p:tav>
                                        <p:tav fmla="" tm="100000">
                                          <p:val>
                                            <p:strVal val="#ppt_w"/>
                                          </p:val>
                                        </p:tav>
                                      </p:tavLst>
                                    </p:anim>
                                    <p:anim calcmode="lin" valueType="num">
                                      <p:cBhvr additive="base">
                                        <p:cTn dur="1000"/>
                                        <p:tgtEl>
                                          <p:spTgt spid="39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9"/>
                                        </p:tgtEl>
                                        <p:attrNameLst>
                                          <p:attrName>style.visibility</p:attrName>
                                        </p:attrNameLst>
                                      </p:cBhvr>
                                      <p:to>
                                        <p:strVal val="visible"/>
                                      </p:to>
                                    </p:set>
                                    <p:anim calcmode="lin" valueType="num">
                                      <p:cBhvr additive="base">
                                        <p:cTn dur="1000"/>
                                        <p:tgtEl>
                                          <p:spTgt spid="399"/>
                                        </p:tgtEl>
                                        <p:attrNameLst>
                                          <p:attrName>ppt_w</p:attrName>
                                        </p:attrNameLst>
                                      </p:cBhvr>
                                      <p:tavLst>
                                        <p:tav fmla="" tm="0">
                                          <p:val>
                                            <p:strVal val="0"/>
                                          </p:val>
                                        </p:tav>
                                        <p:tav fmla="" tm="100000">
                                          <p:val>
                                            <p:strVal val="#ppt_w"/>
                                          </p:val>
                                        </p:tav>
                                      </p:tavLst>
                                    </p:anim>
                                    <p:anim calcmode="lin" valueType="num">
                                      <p:cBhvr additive="base">
                                        <p:cTn dur="1000"/>
                                        <p:tgtEl>
                                          <p:spTgt spid="39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0"/>
                                        </p:tgtEl>
                                        <p:attrNameLst>
                                          <p:attrName>style.visibility</p:attrName>
                                        </p:attrNameLst>
                                      </p:cBhvr>
                                      <p:to>
                                        <p:strVal val="visible"/>
                                      </p:to>
                                    </p:set>
                                    <p:anim calcmode="lin" valueType="num">
                                      <p:cBhvr additive="base">
                                        <p:cTn dur="1000"/>
                                        <p:tgtEl>
                                          <p:spTgt spid="400"/>
                                        </p:tgtEl>
                                        <p:attrNameLst>
                                          <p:attrName>ppt_w</p:attrName>
                                        </p:attrNameLst>
                                      </p:cBhvr>
                                      <p:tavLst>
                                        <p:tav fmla="" tm="0">
                                          <p:val>
                                            <p:strVal val="0"/>
                                          </p:val>
                                        </p:tav>
                                        <p:tav fmla="" tm="100000">
                                          <p:val>
                                            <p:strVal val="#ppt_w"/>
                                          </p:val>
                                        </p:tav>
                                      </p:tavLst>
                                    </p:anim>
                                    <p:anim calcmode="lin" valueType="num">
                                      <p:cBhvr additive="base">
                                        <p:cTn dur="1000"/>
                                        <p:tgtEl>
                                          <p:spTgt spid="40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1"/>
                                        </p:tgtEl>
                                        <p:attrNameLst>
                                          <p:attrName>style.visibility</p:attrName>
                                        </p:attrNameLst>
                                      </p:cBhvr>
                                      <p:to>
                                        <p:strVal val="visible"/>
                                      </p:to>
                                    </p:set>
                                    <p:anim calcmode="lin" valueType="num">
                                      <p:cBhvr additive="base">
                                        <p:cTn dur="1000"/>
                                        <p:tgtEl>
                                          <p:spTgt spid="401"/>
                                        </p:tgtEl>
                                        <p:attrNameLst>
                                          <p:attrName>ppt_w</p:attrName>
                                        </p:attrNameLst>
                                      </p:cBhvr>
                                      <p:tavLst>
                                        <p:tav fmla="" tm="0">
                                          <p:val>
                                            <p:strVal val="0"/>
                                          </p:val>
                                        </p:tav>
                                        <p:tav fmla="" tm="100000">
                                          <p:val>
                                            <p:strVal val="#ppt_w"/>
                                          </p:val>
                                        </p:tav>
                                      </p:tavLst>
                                    </p:anim>
                                    <p:anim calcmode="lin" valueType="num">
                                      <p:cBhvr additive="base">
                                        <p:cTn dur="1000"/>
                                        <p:tgtEl>
                                          <p:spTgt spid="40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6" name="Shape 406"/>
        <p:cNvGrpSpPr/>
        <p:nvPr/>
      </p:nvGrpSpPr>
      <p:grpSpPr>
        <a:xfrm>
          <a:off x="0" y="0"/>
          <a:ext cx="0" cy="0"/>
          <a:chOff x="0" y="0"/>
          <a:chExt cx="0" cy="0"/>
        </a:xfrm>
      </p:grpSpPr>
      <p:sp>
        <p:nvSpPr>
          <p:cNvPr id="407" name="Google Shape;407;p36"/>
          <p:cNvSpPr txBox="1"/>
          <p:nvPr/>
        </p:nvSpPr>
        <p:spPr>
          <a:xfrm>
            <a:off x="1555111" y="173500"/>
            <a:ext cx="5437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extLst>
                  <a:ext uri="http://customooxmlschemas.google.com/">
                    <go:slidesCustomData xmlns:go="http://customooxmlschemas.google.com/" textRoundtripDataId="11"/>
                  </a:ext>
                </a:extLst>
              </a:rPr>
              <a:t>File versioning</a:t>
            </a:r>
            <a:endParaRPr b="0" i="0" sz="1400" u="none" cap="none" strike="noStrike">
              <a:solidFill>
                <a:srgbClr val="000000"/>
              </a:solidFill>
              <a:latin typeface="Arial"/>
              <a:ea typeface="Arial"/>
              <a:cs typeface="Arial"/>
              <a:sym typeface="Arial"/>
            </a:endParaRPr>
          </a:p>
        </p:txBody>
      </p:sp>
      <p:sp>
        <p:nvSpPr>
          <p:cNvPr id="408" name="Google Shape;408;p36"/>
          <p:cNvSpPr txBox="1"/>
          <p:nvPr/>
        </p:nvSpPr>
        <p:spPr>
          <a:xfrm>
            <a:off x="254248" y="885475"/>
            <a:ext cx="6453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The simple yet powerful </a:t>
            </a:r>
            <a:r>
              <a:rPr b="1" i="0" lang="sv-SE" sz="1600" u="none" cap="none" strike="noStrike">
                <a:solidFill>
                  <a:srgbClr val="000000"/>
                </a:solidFill>
                <a:latin typeface="Arial"/>
                <a:ea typeface="Arial"/>
                <a:cs typeface="Arial"/>
                <a:sym typeface="Arial"/>
              </a:rPr>
              <a:t>Dont’s</a:t>
            </a:r>
            <a:r>
              <a:rPr b="0" i="0" lang="sv-SE" sz="1600" u="none" cap="none" strike="noStrike">
                <a:solidFill>
                  <a:srgbClr val="000000"/>
                </a:solidFill>
                <a:latin typeface="Arial"/>
                <a:ea typeface="Arial"/>
                <a:cs typeface="Arial"/>
                <a:sym typeface="Arial"/>
              </a:rPr>
              <a:t> and </a:t>
            </a:r>
            <a:r>
              <a:rPr b="1" i="0" lang="sv-SE" sz="1600" u="none" cap="none" strike="noStrike">
                <a:solidFill>
                  <a:srgbClr val="000000"/>
                </a:solidFill>
                <a:latin typeface="Arial"/>
                <a:ea typeface="Arial"/>
                <a:cs typeface="Arial"/>
                <a:sym typeface="Arial"/>
              </a:rPr>
              <a:t>Do’s</a:t>
            </a:r>
            <a:r>
              <a:rPr b="0" i="0" lang="sv-SE" sz="1600" u="none" cap="none" strike="noStrike">
                <a:solidFill>
                  <a:srgbClr val="000000"/>
                </a:solidFill>
                <a:latin typeface="Arial"/>
                <a:ea typeface="Arial"/>
                <a:cs typeface="Arial"/>
                <a:sym typeface="Arial"/>
              </a:rPr>
              <a:t> of file versioning:</a:t>
            </a:r>
            <a:endParaRPr b="0" i="0" sz="1400" u="none" cap="none" strike="noStrike">
              <a:solidFill>
                <a:srgbClr val="000000"/>
              </a:solidFill>
              <a:latin typeface="Arial"/>
              <a:ea typeface="Arial"/>
              <a:cs typeface="Arial"/>
              <a:sym typeface="Arial"/>
            </a:endParaRPr>
          </a:p>
        </p:txBody>
      </p:sp>
      <p:sp>
        <p:nvSpPr>
          <p:cNvPr id="409" name="Google Shape;409;p36"/>
          <p:cNvSpPr txBox="1"/>
          <p:nvPr/>
        </p:nvSpPr>
        <p:spPr>
          <a:xfrm>
            <a:off x="305879" y="1282084"/>
            <a:ext cx="7090500" cy="181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sv-SE" sz="1600" u="none" cap="none" strike="noStrike">
                <a:solidFill>
                  <a:srgbClr val="A61C00"/>
                </a:solidFill>
                <a:latin typeface="Arial"/>
                <a:ea typeface="Arial"/>
                <a:cs typeface="Arial"/>
                <a:sym typeface="Arial"/>
              </a:rPr>
              <a:t>Dont’s</a:t>
            </a:r>
            <a:endParaRPr b="1" i="0" sz="1600" u="none" cap="none" strike="noStrike">
              <a:solidFill>
                <a:srgbClr val="A61C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Add suffixes like FINAL, THIS_ONE, or PUB, to file names</a:t>
            </a:r>
            <a:endParaRPr b="0" i="0" sz="16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Add numbers to already bad suffixes (e.g. FINAL_2, PUB_5, etc)</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Add negative information (e.g. DELETE_THIS, or DO_NOT_KEEP)</a:t>
            </a:r>
            <a:endParaRPr b="0" i="0" sz="1400" u="none" cap="none" strike="noStrike">
              <a:solidFill>
                <a:srgbClr val="000000"/>
              </a:solidFill>
              <a:latin typeface="Arial"/>
              <a:ea typeface="Arial"/>
              <a:cs typeface="Arial"/>
              <a:sym typeface="Arial"/>
            </a:endParaRPr>
          </a:p>
        </p:txBody>
      </p:sp>
      <p:sp>
        <p:nvSpPr>
          <p:cNvPr id="410" name="Google Shape;410;p36"/>
          <p:cNvSpPr txBox="1"/>
          <p:nvPr/>
        </p:nvSpPr>
        <p:spPr>
          <a:xfrm>
            <a:off x="305879" y="3325374"/>
            <a:ext cx="68292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sv-SE" sz="1600" u="none" cap="none" strike="noStrike">
                <a:solidFill>
                  <a:srgbClr val="6AA84F"/>
                </a:solidFill>
                <a:latin typeface="Arial"/>
                <a:ea typeface="Arial"/>
                <a:cs typeface="Arial"/>
                <a:sym typeface="Arial"/>
              </a:rPr>
              <a:t>Do’s</a:t>
            </a:r>
            <a:endParaRPr b="1" i="0" sz="1600" u="none" cap="none" strike="noStrike">
              <a:solidFill>
                <a:srgbClr val="6AA84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Explicitly include versioning in file naming convention</a:t>
            </a:r>
            <a:endParaRPr b="0" i="0" sz="16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Use version numbers, preferably consistently </a:t>
            </a:r>
            <a:endParaRPr b="0" i="0" sz="1400" u="none" cap="none" strike="noStrike">
              <a:solidFill>
                <a:srgbClr val="000000"/>
              </a:solidFill>
              <a:latin typeface="Arial"/>
              <a:ea typeface="Arial"/>
              <a:cs typeface="Arial"/>
              <a:sym typeface="Arial"/>
            </a:endParaRPr>
          </a:p>
        </p:txBody>
      </p:sp>
      <p:pic>
        <p:nvPicPr>
          <p:cNvPr id="411" name="Google Shape;411;p36"/>
          <p:cNvPicPr preferRelativeResize="0"/>
          <p:nvPr/>
        </p:nvPicPr>
        <p:blipFill rotWithShape="1">
          <a:blip r:embed="rId4">
            <a:alphaModFix amt="28000"/>
          </a:blip>
          <a:srcRect b="0" l="0" r="0" t="0"/>
          <a:stretch/>
        </p:blipFill>
        <p:spPr>
          <a:xfrm>
            <a:off x="4572000" y="853079"/>
            <a:ext cx="4423986" cy="415053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35"/>
          <p:cNvPicPr preferRelativeResize="0"/>
          <p:nvPr/>
        </p:nvPicPr>
        <p:blipFill rotWithShape="1">
          <a:blip r:embed="rId3">
            <a:alphaModFix/>
          </a:blip>
          <a:srcRect b="0" l="0" r="0" t="0"/>
          <a:stretch/>
        </p:blipFill>
        <p:spPr>
          <a:xfrm>
            <a:off x="1298485" y="1028941"/>
            <a:ext cx="2273420" cy="3757622"/>
          </a:xfrm>
          <a:prstGeom prst="rect">
            <a:avLst/>
          </a:prstGeom>
          <a:noFill/>
          <a:ln>
            <a:noFill/>
          </a:ln>
        </p:spPr>
      </p:pic>
      <p:sp>
        <p:nvSpPr>
          <p:cNvPr id="417" name="Google Shape;417;p35"/>
          <p:cNvSpPr/>
          <p:nvPr/>
        </p:nvSpPr>
        <p:spPr>
          <a:xfrm>
            <a:off x="3700877" y="1272675"/>
            <a:ext cx="4992600" cy="2307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sv-SE" sz="1400" u="none" cap="none" strike="noStrike">
                <a:solidFill>
                  <a:schemeClr val="dk1"/>
                </a:solidFill>
                <a:latin typeface="Arial"/>
                <a:ea typeface="Arial"/>
                <a:cs typeface="Arial"/>
                <a:sym typeface="Arial"/>
              </a:rPr>
              <a:t>raw and primary data, essentially all input files, </a:t>
            </a:r>
            <a:r>
              <a:rPr b="1" i="0" lang="sv-SE" sz="1400" u="none" cap="none" strike="noStrike">
                <a:solidFill>
                  <a:schemeClr val="dk1"/>
                </a:solidFill>
                <a:latin typeface="Arial"/>
                <a:ea typeface="Arial"/>
                <a:cs typeface="Arial"/>
                <a:sym typeface="Arial"/>
              </a:rPr>
              <a:t>never</a:t>
            </a:r>
            <a:r>
              <a:rPr b="0" i="0" lang="sv-SE" sz="1400" u="none" cap="none" strike="noStrike">
                <a:solidFill>
                  <a:schemeClr val="dk1"/>
                </a:solidFill>
                <a:latin typeface="Arial"/>
                <a:ea typeface="Arial"/>
                <a:cs typeface="Arial"/>
                <a:sym typeface="Arial"/>
              </a:rPr>
              <a:t> edit!</a:t>
            </a:r>
            <a:endParaRPr b="0" i="0" sz="1400" u="none" cap="none" strike="noStrike">
              <a:solidFill>
                <a:srgbClr val="000000"/>
              </a:solidFill>
              <a:latin typeface="Arial"/>
              <a:ea typeface="Arial"/>
              <a:cs typeface="Arial"/>
              <a:sym typeface="Arial"/>
            </a:endParaRPr>
          </a:p>
        </p:txBody>
      </p:sp>
      <p:sp>
        <p:nvSpPr>
          <p:cNvPr id="418" name="Google Shape;418;p35"/>
          <p:cNvSpPr/>
          <p:nvPr/>
        </p:nvSpPr>
        <p:spPr>
          <a:xfrm>
            <a:off x="3700863" y="1028940"/>
            <a:ext cx="4204942" cy="230833"/>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sv-SE" sz="1400" u="none" cap="none" strike="noStrike">
                <a:solidFill>
                  <a:schemeClr val="dk1"/>
                </a:solidFill>
                <a:latin typeface="Arial"/>
                <a:ea typeface="Arial"/>
                <a:cs typeface="Arial"/>
                <a:sym typeface="Arial"/>
              </a:rPr>
              <a:t>all code needed to go from input files to final results</a:t>
            </a:r>
            <a:endParaRPr b="0" i="0" sz="1400" u="none" cap="none" strike="noStrike">
              <a:solidFill>
                <a:srgbClr val="000000"/>
              </a:solidFill>
              <a:latin typeface="Arial"/>
              <a:ea typeface="Arial"/>
              <a:cs typeface="Arial"/>
              <a:sym typeface="Arial"/>
            </a:endParaRPr>
          </a:p>
        </p:txBody>
      </p:sp>
      <p:sp>
        <p:nvSpPr>
          <p:cNvPr id="419" name="Google Shape;419;p35"/>
          <p:cNvSpPr/>
          <p:nvPr/>
        </p:nvSpPr>
        <p:spPr>
          <a:xfrm>
            <a:off x="3700882" y="2394875"/>
            <a:ext cx="3622800" cy="2307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sv-SE" sz="1400" u="none" cap="none" strike="noStrike">
                <a:solidFill>
                  <a:srgbClr val="000000"/>
                </a:solidFill>
                <a:latin typeface="Arial"/>
                <a:ea typeface="Arial"/>
                <a:cs typeface="Arial"/>
                <a:sym typeface="Arial"/>
              </a:rPr>
              <a:t>documentation for the study </a:t>
            </a:r>
            <a:endParaRPr b="0" i="0" sz="1400" u="none" cap="none" strike="noStrike">
              <a:solidFill>
                <a:srgbClr val="000000"/>
              </a:solidFill>
              <a:latin typeface="Arial"/>
              <a:ea typeface="Arial"/>
              <a:cs typeface="Arial"/>
              <a:sym typeface="Arial"/>
            </a:endParaRPr>
          </a:p>
        </p:txBody>
      </p:sp>
      <p:sp>
        <p:nvSpPr>
          <p:cNvPr id="420" name="Google Shape;420;p35"/>
          <p:cNvSpPr/>
          <p:nvPr/>
        </p:nvSpPr>
        <p:spPr>
          <a:xfrm>
            <a:off x="3700877" y="2625700"/>
            <a:ext cx="4750800" cy="2307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sv-SE" sz="1400" u="none" cap="none" strike="noStrike">
                <a:solidFill>
                  <a:schemeClr val="dk1"/>
                </a:solidFill>
                <a:latin typeface="Arial"/>
                <a:ea typeface="Arial"/>
                <a:cs typeface="Arial"/>
                <a:sym typeface="Arial"/>
              </a:rPr>
              <a:t>output files from different analysis steps, </a:t>
            </a:r>
            <a:r>
              <a:rPr b="0" i="1" lang="sv-SE" sz="1400" u="none" cap="none" strike="noStrike">
                <a:solidFill>
                  <a:schemeClr val="dk1"/>
                </a:solidFill>
                <a:latin typeface="Arial"/>
                <a:ea typeface="Arial"/>
                <a:cs typeface="Arial"/>
                <a:sym typeface="Arial"/>
              </a:rPr>
              <a:t>can be deleted</a:t>
            </a:r>
            <a:endParaRPr b="0" i="1" sz="1400" u="none" cap="none" strike="noStrike">
              <a:solidFill>
                <a:srgbClr val="000000"/>
              </a:solidFill>
              <a:latin typeface="Arial"/>
              <a:ea typeface="Arial"/>
              <a:cs typeface="Arial"/>
              <a:sym typeface="Arial"/>
            </a:endParaRPr>
          </a:p>
        </p:txBody>
      </p:sp>
      <p:sp>
        <p:nvSpPr>
          <p:cNvPr id="421" name="Google Shape;421;p35"/>
          <p:cNvSpPr/>
          <p:nvPr/>
        </p:nvSpPr>
        <p:spPr>
          <a:xfrm>
            <a:off x="3700879" y="2855075"/>
            <a:ext cx="3730200" cy="2307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sv-SE" sz="1400" u="none" cap="none" strike="noStrike">
                <a:solidFill>
                  <a:schemeClr val="dk1"/>
                </a:solidFill>
                <a:latin typeface="Arial"/>
                <a:ea typeface="Arial"/>
                <a:cs typeface="Arial"/>
                <a:sym typeface="Arial"/>
              </a:rPr>
              <a:t>logs from the different analysis steps</a:t>
            </a:r>
            <a:endParaRPr b="0" i="0" sz="1400" u="none" cap="none" strike="noStrike">
              <a:solidFill>
                <a:srgbClr val="000000"/>
              </a:solidFill>
              <a:latin typeface="Arial"/>
              <a:ea typeface="Arial"/>
              <a:cs typeface="Arial"/>
              <a:sym typeface="Arial"/>
            </a:endParaRPr>
          </a:p>
        </p:txBody>
      </p:sp>
      <p:sp>
        <p:nvSpPr>
          <p:cNvPr id="422" name="Google Shape;422;p35"/>
          <p:cNvSpPr/>
          <p:nvPr/>
        </p:nvSpPr>
        <p:spPr>
          <a:xfrm>
            <a:off x="3700864" y="3279433"/>
            <a:ext cx="3236267" cy="230833"/>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sv-SE" sz="1400" u="none" cap="none" strike="noStrike">
                <a:solidFill>
                  <a:schemeClr val="dk1"/>
                </a:solidFill>
                <a:latin typeface="Arial"/>
                <a:ea typeface="Arial"/>
                <a:cs typeface="Arial"/>
                <a:sym typeface="Arial"/>
              </a:rPr>
              <a:t>output from workflows and analyses</a:t>
            </a:r>
            <a:endParaRPr b="0" i="0" sz="1400" u="none" cap="none" strike="noStrike">
              <a:solidFill>
                <a:srgbClr val="000000"/>
              </a:solidFill>
              <a:latin typeface="Arial"/>
              <a:ea typeface="Arial"/>
              <a:cs typeface="Arial"/>
              <a:sym typeface="Arial"/>
            </a:endParaRPr>
          </a:p>
        </p:txBody>
      </p:sp>
      <p:sp>
        <p:nvSpPr>
          <p:cNvPr id="423" name="Google Shape;423;p35"/>
          <p:cNvSpPr/>
          <p:nvPr/>
        </p:nvSpPr>
        <p:spPr>
          <a:xfrm>
            <a:off x="3700877" y="4400325"/>
            <a:ext cx="4012200" cy="2307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sv-SE" sz="1400" u="none" cap="none" strike="noStrike">
                <a:solidFill>
                  <a:schemeClr val="dk1"/>
                </a:solidFill>
                <a:latin typeface="Arial"/>
                <a:ea typeface="Arial"/>
                <a:cs typeface="Arial"/>
                <a:sym typeface="Arial"/>
              </a:rPr>
              <a:t>temporary files that can be safely </a:t>
            </a:r>
            <a:r>
              <a:rPr b="0" i="1" lang="sv-SE" sz="1400" u="none" cap="none" strike="noStrike">
                <a:solidFill>
                  <a:schemeClr val="dk1"/>
                </a:solidFill>
                <a:latin typeface="Arial"/>
                <a:ea typeface="Arial"/>
                <a:cs typeface="Arial"/>
                <a:sym typeface="Arial"/>
              </a:rPr>
              <a:t>deleted or lost</a:t>
            </a:r>
            <a:endParaRPr b="0" i="1" sz="1400" u="none" cap="none" strike="noStrike">
              <a:solidFill>
                <a:srgbClr val="000000"/>
              </a:solidFill>
              <a:latin typeface="Arial"/>
              <a:ea typeface="Arial"/>
              <a:cs typeface="Arial"/>
              <a:sym typeface="Arial"/>
            </a:endParaRPr>
          </a:p>
        </p:txBody>
      </p:sp>
      <p:sp>
        <p:nvSpPr>
          <p:cNvPr id="424" name="Google Shape;424;p35"/>
          <p:cNvSpPr/>
          <p:nvPr/>
        </p:nvSpPr>
        <p:spPr>
          <a:xfrm>
            <a:off x="1379856" y="4817040"/>
            <a:ext cx="5884970" cy="32316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825"/>
              <a:buFont typeface="Arial"/>
              <a:buNone/>
            </a:pPr>
            <a:r>
              <a:rPr b="0" i="0" lang="sv-SE" sz="825" u="none" cap="none" strike="noStrike">
                <a:solidFill>
                  <a:srgbClr val="000000"/>
                </a:solidFill>
                <a:latin typeface="Arial"/>
                <a:ea typeface="Arial"/>
                <a:cs typeface="Arial"/>
                <a:sym typeface="Arial"/>
              </a:rPr>
              <a:t>Noble WS (2009) A Quick Guide to Organizing Computational Biology Projects. PLoS Comput Biol 5(7): e1000424. </a:t>
            </a:r>
            <a:endParaRPr b="0" i="0" sz="825"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25"/>
              <a:buFont typeface="Arial"/>
              <a:buNone/>
            </a:pPr>
            <a:r>
              <a:rPr b="0" i="0" lang="sv-SE" sz="825" u="none" cap="none" strike="noStrike">
                <a:solidFill>
                  <a:srgbClr val="0260BF"/>
                </a:solidFill>
                <a:latin typeface="Arial"/>
                <a:ea typeface="Arial"/>
                <a:cs typeface="Arial"/>
                <a:sym typeface="Arial"/>
              </a:rPr>
              <a:t>http://journals.plos.org/ploscompbiol/article?id=info:doi/10.1371/journal.pcbi.1000424 </a:t>
            </a:r>
            <a:endParaRPr b="0" i="0" sz="825" u="none" cap="none" strike="noStrike">
              <a:solidFill>
                <a:srgbClr val="000000"/>
              </a:solidFill>
              <a:latin typeface="Arial"/>
              <a:ea typeface="Arial"/>
              <a:cs typeface="Arial"/>
              <a:sym typeface="Arial"/>
            </a:endParaRPr>
          </a:p>
        </p:txBody>
      </p:sp>
      <p:sp>
        <p:nvSpPr>
          <p:cNvPr id="425" name="Google Shape;425;p35"/>
          <p:cNvSpPr txBox="1"/>
          <p:nvPr>
            <p:ph type="title"/>
          </p:nvPr>
        </p:nvSpPr>
        <p:spPr>
          <a:xfrm>
            <a:off x="323407" y="240992"/>
            <a:ext cx="8497200" cy="4095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chemeClr val="dk1"/>
              </a:buClr>
              <a:buSzPts val="2800"/>
              <a:buFont typeface="Arial"/>
              <a:buNone/>
            </a:pPr>
            <a:r>
              <a:rPr lang="sv-SE" sz="2200">
                <a:solidFill>
                  <a:schemeClr val="dk2"/>
                </a:solidFill>
                <a:latin typeface="Arial"/>
                <a:ea typeface="Arial"/>
                <a:cs typeface="Arial"/>
                <a:sym typeface="Arial"/>
              </a:rPr>
              <a:t>Directory structure for a sample project</a:t>
            </a:r>
            <a:endParaRPr sz="2200">
              <a:latin typeface="Arial"/>
              <a:ea typeface="Arial"/>
              <a:cs typeface="Arial"/>
              <a:sym typeface="Arial"/>
            </a:endParaRPr>
          </a:p>
        </p:txBody>
      </p:sp>
      <p:sp>
        <p:nvSpPr>
          <p:cNvPr id="426" name="Google Shape;426;p35"/>
          <p:cNvSpPr/>
          <p:nvPr/>
        </p:nvSpPr>
        <p:spPr>
          <a:xfrm rot="10800000">
            <a:off x="3336975" y="1072213"/>
            <a:ext cx="363900" cy="144300"/>
          </a:xfrm>
          <a:prstGeom prst="notchedRigh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5"/>
          <p:cNvSpPr/>
          <p:nvPr/>
        </p:nvSpPr>
        <p:spPr>
          <a:xfrm rot="10800000">
            <a:off x="3336975" y="1315938"/>
            <a:ext cx="363900" cy="144300"/>
          </a:xfrm>
          <a:prstGeom prst="notchedRigh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5"/>
          <p:cNvSpPr/>
          <p:nvPr/>
        </p:nvSpPr>
        <p:spPr>
          <a:xfrm rot="10800000">
            <a:off x="3336975" y="2438825"/>
            <a:ext cx="363900" cy="144300"/>
          </a:xfrm>
          <a:prstGeom prst="notchedRigh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5"/>
          <p:cNvSpPr/>
          <p:nvPr/>
        </p:nvSpPr>
        <p:spPr>
          <a:xfrm rot="10800000">
            <a:off x="3336975" y="2668225"/>
            <a:ext cx="363900" cy="144300"/>
          </a:xfrm>
          <a:prstGeom prst="notchedRigh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5"/>
          <p:cNvSpPr/>
          <p:nvPr/>
        </p:nvSpPr>
        <p:spPr>
          <a:xfrm rot="10800000">
            <a:off x="3336975" y="2880400"/>
            <a:ext cx="363900" cy="144300"/>
          </a:xfrm>
          <a:prstGeom prst="notchedRigh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5"/>
          <p:cNvSpPr/>
          <p:nvPr/>
        </p:nvSpPr>
        <p:spPr>
          <a:xfrm rot="10800000">
            <a:off x="3336975" y="3365963"/>
            <a:ext cx="363900" cy="144300"/>
          </a:xfrm>
          <a:prstGeom prst="notchedRigh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5"/>
          <p:cNvSpPr/>
          <p:nvPr/>
        </p:nvSpPr>
        <p:spPr>
          <a:xfrm rot="10800000">
            <a:off x="3302650" y="4444838"/>
            <a:ext cx="363900" cy="144300"/>
          </a:xfrm>
          <a:prstGeom prst="notchedRigh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6"/>
          <p:cNvSpPr txBox="1"/>
          <p:nvPr/>
        </p:nvSpPr>
        <p:spPr>
          <a:xfrm>
            <a:off x="1555111" y="173500"/>
            <a:ext cx="5437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6"/>
          <p:cNvSpPr txBox="1"/>
          <p:nvPr/>
        </p:nvSpPr>
        <p:spPr>
          <a:xfrm>
            <a:off x="668915" y="1245833"/>
            <a:ext cx="6207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chemeClr val="dk2"/>
                </a:solidFill>
                <a:latin typeface="Arial"/>
                <a:ea typeface="Arial"/>
                <a:cs typeface="Arial"/>
                <a:sym typeface="Arial"/>
              </a:rPr>
              <a:t>We are back in the Famous lab!</a:t>
            </a:r>
            <a:endParaRPr b="0" i="0" sz="1400" u="none" cap="none" strike="noStrike">
              <a:solidFill>
                <a:srgbClr val="000000"/>
              </a:solidFill>
              <a:latin typeface="Arial"/>
              <a:ea typeface="Arial"/>
              <a:cs typeface="Arial"/>
              <a:sym typeface="Arial"/>
            </a:endParaRPr>
          </a:p>
        </p:txBody>
      </p:sp>
      <p:sp>
        <p:nvSpPr>
          <p:cNvPr id="439" name="Google Shape;439;p46"/>
          <p:cNvSpPr txBox="1"/>
          <p:nvPr/>
        </p:nvSpPr>
        <p:spPr>
          <a:xfrm>
            <a:off x="1134626" y="1620015"/>
            <a:ext cx="7395684" cy="83099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Considering the very limited metadata we have access to, and the inherited files, what can we do in order to increase the level and quality of data organization?</a:t>
            </a:r>
            <a:endParaRPr b="0" i="0" sz="1400" u="none" cap="none" strike="noStrike">
              <a:solidFill>
                <a:srgbClr val="000000"/>
              </a:solidFill>
              <a:latin typeface="Arial"/>
              <a:ea typeface="Arial"/>
              <a:cs typeface="Arial"/>
              <a:sym typeface="Arial"/>
            </a:endParaRPr>
          </a:p>
        </p:txBody>
      </p:sp>
      <p:sp>
        <p:nvSpPr>
          <p:cNvPr id="440" name="Google Shape;440;p46"/>
          <p:cNvSpPr txBox="1"/>
          <p:nvPr/>
        </p:nvSpPr>
        <p:spPr>
          <a:xfrm>
            <a:off x="1216926" y="2455892"/>
            <a:ext cx="5865600" cy="3387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Download the zip-file containing the inherited data structure</a:t>
            </a:r>
            <a:endParaRPr b="0" i="0" sz="1600" u="none" cap="none" strike="noStrike">
              <a:solidFill>
                <a:srgbClr val="000000"/>
              </a:solidFill>
              <a:latin typeface="Arial"/>
              <a:ea typeface="Arial"/>
              <a:cs typeface="Arial"/>
              <a:sym typeface="Arial"/>
            </a:endParaRPr>
          </a:p>
        </p:txBody>
      </p:sp>
      <p:sp>
        <p:nvSpPr>
          <p:cNvPr id="441" name="Google Shape;441;p46"/>
          <p:cNvSpPr txBox="1"/>
          <p:nvPr/>
        </p:nvSpPr>
        <p:spPr>
          <a:xfrm>
            <a:off x="1216922" y="2859824"/>
            <a:ext cx="2672400" cy="11697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Consider the following:</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600"/>
              <a:buFont typeface="Arial"/>
              <a:buNone/>
            </a:pPr>
            <a:r>
              <a:rPr b="0" i="0" lang="sv-SE" sz="6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	- File names</a:t>
            </a:r>
            <a:endParaRPr b="0" i="0" sz="16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	- Folder structure</a:t>
            </a:r>
            <a:endParaRPr b="0" i="0" sz="16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	- Documentation</a:t>
            </a:r>
            <a:endParaRPr b="0" i="0" sz="1600" u="none" cap="none" strike="noStrike">
              <a:solidFill>
                <a:srgbClr val="000000"/>
              </a:solidFill>
              <a:latin typeface="Arial"/>
              <a:ea typeface="Arial"/>
              <a:cs typeface="Arial"/>
              <a:sym typeface="Arial"/>
            </a:endParaRPr>
          </a:p>
        </p:txBody>
      </p:sp>
      <p:sp>
        <p:nvSpPr>
          <p:cNvPr id="442" name="Google Shape;442;p46"/>
          <p:cNvSpPr txBox="1"/>
          <p:nvPr/>
        </p:nvSpPr>
        <p:spPr>
          <a:xfrm>
            <a:off x="997025" y="173500"/>
            <a:ext cx="6085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rgbClr val="0070C0"/>
                </a:solidFill>
                <a:latin typeface="Arial"/>
                <a:ea typeface="Arial"/>
                <a:cs typeface="Arial"/>
                <a:sym typeface="Arial"/>
                <a:extLst>
                  <a:ext uri="http://customooxmlschemas.google.com/">
                    <go:slidesCustomData xmlns:go="http://customooxmlschemas.google.com/" textRoundtripDataId="12"/>
                  </a:ext>
                </a:extLst>
              </a:rPr>
              <a:t>Exercise 10</a:t>
            </a:r>
            <a:endParaRPr b="0" i="0" sz="1400" u="none" cap="none" strike="noStrike">
              <a:solidFill>
                <a:srgbClr val="000000"/>
              </a:solidFill>
              <a:latin typeface="Arial"/>
              <a:ea typeface="Arial"/>
              <a:cs typeface="Arial"/>
              <a:sym typeface="Arial"/>
            </a:endParaRPr>
          </a:p>
        </p:txBody>
      </p:sp>
      <p:sp>
        <p:nvSpPr>
          <p:cNvPr id="443" name="Google Shape;443;p46"/>
          <p:cNvSpPr/>
          <p:nvPr/>
        </p:nvSpPr>
        <p:spPr>
          <a:xfrm>
            <a:off x="4259175" y="3161075"/>
            <a:ext cx="4343700" cy="1732200"/>
          </a:xfrm>
          <a:prstGeom prst="roundRect">
            <a:avLst>
              <a:gd fmla="val 16667" name="adj"/>
            </a:avLst>
          </a:prstGeom>
          <a:solidFill>
            <a:srgbClr val="92D05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Work in pairs or in smaller groups.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Focus on the discussion more than finishing the exercise.</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Consider your own data and files from a third-person-view</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8"/>
          <p:cNvSpPr txBox="1"/>
          <p:nvPr/>
        </p:nvSpPr>
        <p:spPr>
          <a:xfrm>
            <a:off x="1507586" y="86350"/>
            <a:ext cx="5437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rPr>
              <a:t>Tabular data</a:t>
            </a:r>
            <a:endParaRPr b="1" i="0" sz="2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800"/>
              <a:buFont typeface="Arial"/>
              <a:buNone/>
            </a:pPr>
            <a:r>
              <a:t/>
            </a:r>
            <a:endParaRPr b="1"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800"/>
              <a:buFont typeface="Arial"/>
              <a:buNone/>
            </a:pPr>
            <a:r>
              <a:t/>
            </a:r>
            <a:endParaRPr b="1"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800"/>
              <a:buFont typeface="Arial"/>
              <a:buNone/>
            </a:pPr>
            <a:r>
              <a:t/>
            </a:r>
            <a:endParaRPr b="1"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800"/>
              <a:buFont typeface="Arial"/>
              <a:buNone/>
            </a:pPr>
            <a:r>
              <a:rPr b="1" i="0" lang="sv-SE" sz="1600" u="none" cap="none" strike="noStrike">
                <a:solidFill>
                  <a:schemeClr val="dk1"/>
                </a:solidFill>
                <a:latin typeface="Arial"/>
                <a:ea typeface="Arial"/>
                <a:cs typeface="Arial"/>
                <a:sym typeface="Arial"/>
              </a:rPr>
              <a:t> </a:t>
            </a:r>
            <a:endParaRPr b="1" i="0" sz="1600" u="none" cap="none" strike="noStrike">
              <a:solidFill>
                <a:schemeClr val="dk1"/>
              </a:solidFill>
              <a:latin typeface="Arial"/>
              <a:ea typeface="Arial"/>
              <a:cs typeface="Arial"/>
              <a:sym typeface="Arial"/>
            </a:endParaRPr>
          </a:p>
        </p:txBody>
      </p:sp>
      <p:sp>
        <p:nvSpPr>
          <p:cNvPr id="449" name="Google Shape;449;p38"/>
          <p:cNvSpPr txBox="1"/>
          <p:nvPr/>
        </p:nvSpPr>
        <p:spPr>
          <a:xfrm>
            <a:off x="740248" y="1921002"/>
            <a:ext cx="45705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rgbClr val="000000"/>
                </a:solidFill>
                <a:latin typeface="Arial"/>
                <a:ea typeface="Arial"/>
                <a:cs typeface="Arial"/>
                <a:sym typeface="Arial"/>
              </a:rPr>
              <a:t>Tabular data is not a data </a:t>
            </a:r>
            <a:r>
              <a:rPr b="0" i="1" lang="sv-SE" sz="1800" u="none" cap="none" strike="noStrike">
                <a:solidFill>
                  <a:srgbClr val="000000"/>
                </a:solidFill>
                <a:latin typeface="Arial"/>
                <a:ea typeface="Arial"/>
                <a:cs typeface="Arial"/>
                <a:sym typeface="Arial"/>
              </a:rPr>
              <a:t>type</a:t>
            </a:r>
            <a:r>
              <a:rPr b="0" i="0" lang="sv-SE" sz="1800" u="none" cap="none" strike="noStrike">
                <a:solidFill>
                  <a:srgbClr val="000000"/>
                </a:solidFill>
                <a:latin typeface="Arial"/>
                <a:ea typeface="Arial"/>
                <a:cs typeface="Arial"/>
                <a:sym typeface="Arial"/>
              </a:rPr>
              <a:t>, but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rgbClr val="000000"/>
                </a:solidFill>
                <a:latin typeface="Arial"/>
                <a:ea typeface="Arial"/>
                <a:cs typeface="Arial"/>
                <a:sym typeface="Arial"/>
              </a:rPr>
              <a:t>	- a way to </a:t>
            </a:r>
            <a:r>
              <a:rPr b="0" i="1" lang="sv-SE" sz="1800" u="none" cap="none" strike="noStrike">
                <a:solidFill>
                  <a:srgbClr val="000000"/>
                </a:solidFill>
                <a:latin typeface="Arial"/>
                <a:ea typeface="Arial"/>
                <a:cs typeface="Arial"/>
                <a:sym typeface="Arial"/>
              </a:rPr>
              <a:t>organize</a:t>
            </a:r>
            <a:r>
              <a:rPr b="0" i="0" lang="sv-SE" sz="1800" u="none" cap="none" strike="noStrike">
                <a:solidFill>
                  <a:srgbClr val="000000"/>
                </a:solidFill>
                <a:latin typeface="Arial"/>
                <a:ea typeface="Arial"/>
                <a:cs typeface="Arial"/>
                <a:sym typeface="Arial"/>
              </a:rPr>
              <a:t> </a:t>
            </a:r>
            <a:r>
              <a:rPr b="0" i="1" lang="sv-SE" sz="1800" u="none" cap="none" strike="noStrike">
                <a:solidFill>
                  <a:srgbClr val="000000"/>
                </a:solidFill>
                <a:latin typeface="Arial"/>
                <a:ea typeface="Arial"/>
                <a:cs typeface="Arial"/>
                <a:sym typeface="Arial"/>
              </a:rPr>
              <a:t>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sv-SE" sz="1800" u="none" cap="none" strike="noStrike">
                <a:solidFill>
                  <a:srgbClr val="000000"/>
                </a:solidFill>
                <a:latin typeface="Arial"/>
                <a:ea typeface="Arial"/>
                <a:cs typeface="Arial"/>
                <a:sym typeface="Arial"/>
              </a:rPr>
              <a:t>	- </a:t>
            </a:r>
            <a:r>
              <a:rPr b="0" i="0" lang="sv-SE" sz="1800" u="none" cap="none" strike="noStrike">
                <a:solidFill>
                  <a:srgbClr val="000000"/>
                </a:solidFill>
                <a:latin typeface="Arial"/>
                <a:ea typeface="Arial"/>
                <a:cs typeface="Arial"/>
                <a:sym typeface="Arial"/>
              </a:rPr>
              <a:t>designed for </a:t>
            </a:r>
            <a:r>
              <a:rPr b="0" i="1" lang="sv-SE" sz="1800" u="none" cap="none" strike="noStrike">
                <a:solidFill>
                  <a:srgbClr val="000000"/>
                </a:solidFill>
                <a:latin typeface="Arial"/>
                <a:ea typeface="Arial"/>
                <a:cs typeface="Arial"/>
                <a:sym typeface="Arial"/>
              </a:rPr>
              <a:t>machine readability</a:t>
            </a:r>
            <a:endParaRPr b="0" i="1" sz="1800" u="none" cap="none" strike="noStrike">
              <a:solidFill>
                <a:srgbClr val="000000"/>
              </a:solidFill>
              <a:latin typeface="Arial"/>
              <a:ea typeface="Arial"/>
              <a:cs typeface="Arial"/>
              <a:sym typeface="Arial"/>
            </a:endParaRPr>
          </a:p>
        </p:txBody>
      </p:sp>
      <p:sp>
        <p:nvSpPr>
          <p:cNvPr id="450" name="Google Shape;450;p38"/>
          <p:cNvSpPr/>
          <p:nvPr/>
        </p:nvSpPr>
        <p:spPr>
          <a:xfrm>
            <a:off x="293866" y="3537228"/>
            <a:ext cx="8642700" cy="1232400"/>
          </a:xfrm>
          <a:prstGeom prst="rightArrow">
            <a:avLst>
              <a:gd fmla="val 50000" name="adj1"/>
              <a:gd fmla="val 50000" name="adj2"/>
            </a:avLst>
          </a:prstGeom>
          <a:solidFill>
            <a:srgbClr val="92D050">
              <a:alpha val="3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sv-SE" sz="1600" u="none" cap="none" strike="noStrike">
                <a:solidFill>
                  <a:schemeClr val="dk1"/>
                </a:solidFill>
                <a:latin typeface="Arial"/>
                <a:ea typeface="Arial"/>
                <a:cs typeface="Arial"/>
                <a:sym typeface="Arial"/>
              </a:rPr>
              <a:t>Long term storage, exporting, archiving and FAIRification by converting to .CSV or .TSV</a:t>
            </a:r>
            <a:endParaRPr b="0" i="0" sz="1400" u="none" cap="none" strike="noStrike">
              <a:solidFill>
                <a:srgbClr val="000000"/>
              </a:solidFill>
              <a:latin typeface="Arial"/>
              <a:ea typeface="Arial"/>
              <a:cs typeface="Arial"/>
              <a:sym typeface="Arial"/>
            </a:endParaRPr>
          </a:p>
        </p:txBody>
      </p:sp>
      <p:sp>
        <p:nvSpPr>
          <p:cNvPr id="451" name="Google Shape;451;p38"/>
          <p:cNvSpPr txBox="1"/>
          <p:nvPr/>
        </p:nvSpPr>
        <p:spPr>
          <a:xfrm>
            <a:off x="293875" y="982075"/>
            <a:ext cx="8504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sv-SE" sz="1800" u="none" cap="none" strike="noStrike">
                <a:solidFill>
                  <a:schemeClr val="dk1"/>
                </a:solidFill>
                <a:highlight>
                  <a:srgbClr val="FFFFFF"/>
                </a:highlight>
                <a:latin typeface="Arial"/>
                <a:ea typeface="Arial"/>
                <a:cs typeface="Arial"/>
                <a:sym typeface="Arial"/>
              </a:rPr>
              <a:t>Tabular data</a:t>
            </a:r>
            <a:r>
              <a:rPr b="0" i="0" lang="sv-SE" sz="1800" u="none" cap="none" strike="noStrike">
                <a:solidFill>
                  <a:schemeClr val="dk1"/>
                </a:solidFill>
                <a:highlight>
                  <a:srgbClr val="FFFFFF"/>
                </a:highlight>
                <a:latin typeface="Arial"/>
                <a:ea typeface="Arial"/>
                <a:cs typeface="Arial"/>
                <a:sym typeface="Arial"/>
              </a:rPr>
              <a:t> (or spreadsheet data) refers to data that is organized in</a:t>
            </a:r>
            <a:r>
              <a:rPr b="1" i="0" lang="sv-SE" sz="1800" u="none" cap="none" strike="noStrike">
                <a:solidFill>
                  <a:schemeClr val="dk1"/>
                </a:solidFill>
                <a:highlight>
                  <a:srgbClr val="FFFFFF"/>
                </a:highlight>
                <a:latin typeface="Arial"/>
                <a:ea typeface="Arial"/>
                <a:cs typeface="Arial"/>
                <a:sym typeface="Arial"/>
              </a:rPr>
              <a:t> a table with rows and columns</a:t>
            </a:r>
            <a:endParaRPr b="0" i="0" sz="18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2cb4ae02c9c_1_121"/>
          <p:cNvSpPr txBox="1"/>
          <p:nvPr/>
        </p:nvSpPr>
        <p:spPr>
          <a:xfrm>
            <a:off x="1521980" y="134979"/>
            <a:ext cx="5437500" cy="47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rPr>
              <a:t>Tabular data</a:t>
            </a:r>
            <a:endParaRPr b="0" i="0" sz="1400" u="none" cap="none" strike="noStrike">
              <a:solidFill>
                <a:srgbClr val="000000"/>
              </a:solidFill>
              <a:latin typeface="Arial"/>
              <a:ea typeface="Arial"/>
              <a:cs typeface="Arial"/>
              <a:sym typeface="Arial"/>
            </a:endParaRPr>
          </a:p>
        </p:txBody>
      </p:sp>
      <p:sp>
        <p:nvSpPr>
          <p:cNvPr id="457" name="Google Shape;457;g2cb4ae02c9c_1_121"/>
          <p:cNvSpPr/>
          <p:nvPr/>
        </p:nvSpPr>
        <p:spPr>
          <a:xfrm>
            <a:off x="2434375" y="1864625"/>
            <a:ext cx="1826280" cy="2201580"/>
          </a:xfrm>
          <a:prstGeom prst="flowChartTerminator">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sv-SE" sz="1400" u="none" cap="none" strike="noStrike">
                <a:solidFill>
                  <a:srgbClr val="000000"/>
                </a:solidFill>
                <a:latin typeface="Arial"/>
                <a:ea typeface="Arial"/>
                <a:cs typeface="Arial"/>
                <a:sym typeface="Arial"/>
              </a:rPr>
              <a:t>Adopt good </a:t>
            </a:r>
            <a:r>
              <a:rPr b="1" i="0" lang="sv-SE" sz="1400" u="none" cap="none" strike="noStrike">
                <a:solidFill>
                  <a:srgbClr val="000000"/>
                </a:solidFill>
                <a:latin typeface="Arial"/>
                <a:ea typeface="Arial"/>
                <a:cs typeface="Arial"/>
                <a:sym typeface="Arial"/>
              </a:rPr>
              <a:t>metadata standards</a:t>
            </a:r>
            <a:r>
              <a:rPr b="0" i="0" lang="sv-SE" sz="1400" u="none" cap="none" strike="noStrike">
                <a:solidFill>
                  <a:srgbClr val="000000"/>
                </a:solidFill>
                <a:latin typeface="Arial"/>
                <a:ea typeface="Arial"/>
                <a:cs typeface="Arial"/>
                <a:sym typeface="Arial"/>
              </a:rPr>
              <a:t> and </a:t>
            </a:r>
            <a:r>
              <a:rPr b="1" i="0" lang="sv-SE" sz="1400" u="none" cap="none" strike="noStrike">
                <a:solidFill>
                  <a:srgbClr val="000000"/>
                </a:solidFill>
                <a:latin typeface="Arial"/>
                <a:ea typeface="Arial"/>
                <a:cs typeface="Arial"/>
                <a:sym typeface="Arial"/>
              </a:rPr>
              <a:t>column header formats</a:t>
            </a:r>
            <a:r>
              <a:rPr b="0" i="0" lang="sv-SE" sz="1400" u="none" cap="none" strike="noStrike">
                <a:solidFill>
                  <a:srgbClr val="000000"/>
                </a:solidFill>
                <a:latin typeface="Arial"/>
                <a:ea typeface="Arial"/>
                <a:cs typeface="Arial"/>
                <a:sym typeface="Arial"/>
              </a:rPr>
              <a:t> early in the data collection phase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458" name="Google Shape;458;g2cb4ae02c9c_1_121"/>
          <p:cNvSpPr/>
          <p:nvPr/>
        </p:nvSpPr>
        <p:spPr>
          <a:xfrm>
            <a:off x="332450" y="1864625"/>
            <a:ext cx="1761534" cy="2132460"/>
          </a:xfrm>
          <a:prstGeom prst="flowChartTerminator">
            <a:avLst/>
          </a:prstGeom>
          <a:solidFill>
            <a:srgbClr val="DAEFC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sv-SE" sz="1400" u="none" cap="none" strike="noStrike">
                <a:solidFill>
                  <a:srgbClr val="000000"/>
                </a:solidFill>
                <a:latin typeface="Arial"/>
                <a:ea typeface="Arial"/>
                <a:cs typeface="Arial"/>
                <a:sym typeface="Arial"/>
              </a:rPr>
              <a:t>Think about</a:t>
            </a:r>
            <a:r>
              <a:rPr b="1" i="0" lang="sv-SE" sz="1400" u="none" cap="none" strike="noStrike">
                <a:solidFill>
                  <a:srgbClr val="000000"/>
                </a:solidFill>
                <a:latin typeface="Arial"/>
                <a:ea typeface="Arial"/>
                <a:cs typeface="Arial"/>
                <a:sym typeface="Arial"/>
              </a:rPr>
              <a:t> how</a:t>
            </a:r>
            <a:r>
              <a:rPr b="0" i="0" lang="sv-SE" sz="1400" u="none" cap="none" strike="noStrike">
                <a:solidFill>
                  <a:srgbClr val="000000"/>
                </a:solidFill>
                <a:latin typeface="Arial"/>
                <a:ea typeface="Arial"/>
                <a:cs typeface="Arial"/>
                <a:sym typeface="Arial"/>
              </a:rPr>
              <a:t> to</a:t>
            </a:r>
            <a:r>
              <a:rPr b="1" i="0" lang="sv-SE" sz="1400" u="none" cap="none" strike="noStrike">
                <a:solidFill>
                  <a:srgbClr val="000000"/>
                </a:solidFill>
                <a:latin typeface="Arial"/>
                <a:ea typeface="Arial"/>
                <a:cs typeface="Arial"/>
                <a:sym typeface="Arial"/>
              </a:rPr>
              <a:t> organize</a:t>
            </a:r>
            <a:r>
              <a:rPr b="0" i="0" lang="sv-SE" sz="1400" u="none" cap="none" strike="noStrike">
                <a:solidFill>
                  <a:srgbClr val="000000"/>
                </a:solidFill>
                <a:latin typeface="Arial"/>
                <a:ea typeface="Arial"/>
                <a:cs typeface="Arial"/>
                <a:sym typeface="Arial"/>
              </a:rPr>
              <a:t> your data both from a data entry and data analysis point of view from the beginning</a:t>
            </a:r>
            <a:endParaRPr b="0" i="0" sz="1400" u="none" cap="none" strike="noStrike">
              <a:solidFill>
                <a:srgbClr val="000000"/>
              </a:solidFill>
              <a:latin typeface="Arial"/>
              <a:ea typeface="Arial"/>
              <a:cs typeface="Arial"/>
              <a:sym typeface="Arial"/>
            </a:endParaRPr>
          </a:p>
        </p:txBody>
      </p:sp>
      <p:sp>
        <p:nvSpPr>
          <p:cNvPr id="459" name="Google Shape;459;g2cb4ae02c9c_1_121"/>
          <p:cNvSpPr/>
          <p:nvPr/>
        </p:nvSpPr>
        <p:spPr>
          <a:xfrm>
            <a:off x="6807625" y="1899212"/>
            <a:ext cx="1826280" cy="2201580"/>
          </a:xfrm>
          <a:prstGeom prst="flowChartTerminator">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600"/>
              <a:buFont typeface="Arial"/>
              <a:buNone/>
            </a:pPr>
            <a:r>
              <a:rPr b="0" i="0" lang="sv-SE" sz="1400" u="none" cap="none" strike="noStrike">
                <a:solidFill>
                  <a:schemeClr val="dk1"/>
                </a:solidFill>
                <a:latin typeface="Arial"/>
                <a:ea typeface="Arial"/>
                <a:cs typeface="Arial"/>
                <a:sym typeface="Arial"/>
              </a:rPr>
              <a:t>Separate r</a:t>
            </a:r>
            <a:r>
              <a:rPr b="1" i="0" lang="sv-SE" sz="1400" u="none" cap="none" strike="noStrike">
                <a:solidFill>
                  <a:schemeClr val="dk1"/>
                </a:solidFill>
                <a:latin typeface="Arial"/>
                <a:ea typeface="Arial"/>
                <a:cs typeface="Arial"/>
                <a:sym typeface="Arial"/>
              </a:rPr>
              <a:t>aw data</a:t>
            </a:r>
            <a:r>
              <a:rPr b="0" i="0" lang="sv-SE" sz="1400" u="none" cap="none" strike="noStrike">
                <a:solidFill>
                  <a:schemeClr val="dk1"/>
                </a:solidFill>
                <a:latin typeface="Arial"/>
                <a:ea typeface="Arial"/>
                <a:cs typeface="Arial"/>
                <a:sym typeface="Arial"/>
              </a:rPr>
              <a:t> from the </a:t>
            </a:r>
            <a:r>
              <a:rPr b="1" i="0" lang="sv-SE" sz="1400" u="none" cap="none" strike="noStrike">
                <a:solidFill>
                  <a:schemeClr val="dk1"/>
                </a:solidFill>
                <a:latin typeface="Arial"/>
                <a:ea typeface="Arial"/>
                <a:cs typeface="Arial"/>
                <a:sym typeface="Arial"/>
              </a:rPr>
              <a:t>analysed data </a:t>
            </a:r>
            <a:r>
              <a:rPr b="0" i="0" lang="sv-SE" sz="1400" u="none" cap="none" strike="noStrike">
                <a:solidFill>
                  <a:schemeClr val="dk1"/>
                </a:solidFill>
                <a:latin typeface="Arial"/>
                <a:ea typeface="Arial"/>
                <a:cs typeface="Arial"/>
                <a:sym typeface="Arial"/>
              </a:rPr>
              <a:t>can have different layout/format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460" name="Google Shape;460;g2cb4ae02c9c_1_121"/>
          <p:cNvSpPr/>
          <p:nvPr/>
        </p:nvSpPr>
        <p:spPr>
          <a:xfrm>
            <a:off x="4601038" y="1899188"/>
            <a:ext cx="1866186" cy="2132460"/>
          </a:xfrm>
          <a:prstGeom prst="flowChartTerminator">
            <a:avLst/>
          </a:prstGeom>
          <a:solidFill>
            <a:srgbClr val="92D05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600"/>
              <a:buFont typeface="Arial"/>
              <a:buNone/>
            </a:pPr>
            <a:r>
              <a:rPr b="0" i="0" lang="sv-SE" sz="1400" u="none" cap="none" strike="noStrike">
                <a:solidFill>
                  <a:srgbClr val="000000"/>
                </a:solidFill>
                <a:latin typeface="Arial"/>
                <a:ea typeface="Arial"/>
                <a:cs typeface="Arial"/>
                <a:sym typeface="Arial"/>
              </a:rPr>
              <a:t>Setting up </a:t>
            </a:r>
            <a:r>
              <a:rPr b="1" i="0" lang="sv-SE" sz="1400" u="none" cap="none" strike="noStrike">
                <a:solidFill>
                  <a:srgbClr val="000000"/>
                </a:solidFill>
                <a:latin typeface="Arial"/>
                <a:ea typeface="Arial"/>
                <a:cs typeface="Arial"/>
                <a:sym typeface="Arial"/>
              </a:rPr>
              <a:t>well-formatted tables </a:t>
            </a:r>
            <a:r>
              <a:rPr b="0" i="0" lang="sv-SE" sz="1400" u="none" cap="none" strike="noStrike">
                <a:solidFill>
                  <a:srgbClr val="000000"/>
                </a:solidFill>
                <a:latin typeface="Arial"/>
                <a:ea typeface="Arial"/>
                <a:cs typeface="Arial"/>
                <a:sym typeface="Arial"/>
              </a:rPr>
              <a:t>early in the research process is extremely important – before you even start entering data</a:t>
            </a:r>
            <a:endParaRPr b="0" i="0" sz="1400" u="none" cap="none" strike="noStrike">
              <a:solidFill>
                <a:srgbClr val="000000"/>
              </a:solidFill>
              <a:latin typeface="Arial"/>
              <a:ea typeface="Arial"/>
              <a:cs typeface="Arial"/>
              <a:sym typeface="Arial"/>
            </a:endParaRPr>
          </a:p>
        </p:txBody>
      </p:sp>
      <p:sp>
        <p:nvSpPr>
          <p:cNvPr id="461" name="Google Shape;461;g2cb4ae02c9c_1_121"/>
          <p:cNvSpPr txBox="1"/>
          <p:nvPr/>
        </p:nvSpPr>
        <p:spPr>
          <a:xfrm>
            <a:off x="437875" y="963638"/>
            <a:ext cx="7083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sv-SE" sz="1800" u="none" cap="none" strike="noStrike">
                <a:solidFill>
                  <a:srgbClr val="000000"/>
                </a:solidFill>
                <a:latin typeface="Arial"/>
                <a:ea typeface="Arial"/>
                <a:cs typeface="Arial"/>
                <a:sym typeface="Arial"/>
              </a:rPr>
              <a:t>Good practice</a:t>
            </a:r>
            <a:r>
              <a:rPr b="0" i="0" lang="sv-SE" sz="1800" u="none" cap="none" strike="noStrike">
                <a:solidFill>
                  <a:srgbClr val="000000"/>
                </a:solidFill>
                <a:latin typeface="Arial"/>
                <a:ea typeface="Arial"/>
                <a:cs typeface="Arial"/>
                <a:sym typeface="Arial"/>
              </a:rPr>
              <a:t> for structuring tabular data is to…</a:t>
            </a:r>
            <a:endParaRPr b="0" i="0" sz="1800" u="none" cap="none" strike="noStrike">
              <a:solidFill>
                <a:srgbClr val="000000"/>
              </a:solidFill>
              <a:latin typeface="Arial"/>
              <a:ea typeface="Arial"/>
              <a:cs typeface="Arial"/>
              <a:sym typeface="Arial"/>
            </a:endParaRPr>
          </a:p>
        </p:txBody>
      </p:sp>
      <p:sp>
        <p:nvSpPr>
          <p:cNvPr id="462" name="Google Shape;462;g2cb4ae02c9c_1_121"/>
          <p:cNvSpPr/>
          <p:nvPr/>
        </p:nvSpPr>
        <p:spPr>
          <a:xfrm>
            <a:off x="2685350" y="4505475"/>
            <a:ext cx="3605400" cy="47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400"/>
              </a:spcBef>
              <a:spcAft>
                <a:spcPts val="0"/>
              </a:spcAft>
              <a:buClr>
                <a:schemeClr val="dk1"/>
              </a:buClr>
              <a:buSzPts val="1100"/>
              <a:buFont typeface="Arial"/>
              <a:buNone/>
            </a:pPr>
            <a:r>
              <a:rPr b="0" i="0" lang="sv-SE" sz="1600" u="none" cap="none" strike="noStrike">
                <a:solidFill>
                  <a:schemeClr val="dk1"/>
                </a:solidFill>
                <a:latin typeface="Arial"/>
                <a:ea typeface="Arial"/>
                <a:cs typeface="Arial"/>
                <a:sym typeface="Arial"/>
              </a:rPr>
              <a:t>Leave the original (raw) data raw!!!</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58"/>
                                        </p:tgtEl>
                                        <p:attrNameLst>
                                          <p:attrName>style.visibility</p:attrName>
                                        </p:attrNameLst>
                                      </p:cBhvr>
                                      <p:to>
                                        <p:strVal val="visible"/>
                                      </p:to>
                                    </p:set>
                                    <p:anim calcmode="lin" valueType="num">
                                      <p:cBhvr additive="base">
                                        <p:cTn dur="1000"/>
                                        <p:tgtEl>
                                          <p:spTgt spid="458"/>
                                        </p:tgtEl>
                                        <p:attrNameLst>
                                          <p:attrName>ppt_w</p:attrName>
                                        </p:attrNameLst>
                                      </p:cBhvr>
                                      <p:tavLst>
                                        <p:tav fmla="" tm="0">
                                          <p:val>
                                            <p:strVal val="0"/>
                                          </p:val>
                                        </p:tav>
                                        <p:tav fmla="" tm="100000">
                                          <p:val>
                                            <p:strVal val="#ppt_w"/>
                                          </p:val>
                                        </p:tav>
                                      </p:tavLst>
                                    </p:anim>
                                    <p:anim calcmode="lin" valueType="num">
                                      <p:cBhvr additive="base">
                                        <p:cTn dur="1000"/>
                                        <p:tgtEl>
                                          <p:spTgt spid="45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57"/>
                                        </p:tgtEl>
                                        <p:attrNameLst>
                                          <p:attrName>style.visibility</p:attrName>
                                        </p:attrNameLst>
                                      </p:cBhvr>
                                      <p:to>
                                        <p:strVal val="visible"/>
                                      </p:to>
                                    </p:set>
                                    <p:anim calcmode="lin" valueType="num">
                                      <p:cBhvr additive="base">
                                        <p:cTn dur="1000"/>
                                        <p:tgtEl>
                                          <p:spTgt spid="457"/>
                                        </p:tgtEl>
                                        <p:attrNameLst>
                                          <p:attrName>ppt_w</p:attrName>
                                        </p:attrNameLst>
                                      </p:cBhvr>
                                      <p:tavLst>
                                        <p:tav fmla="" tm="0">
                                          <p:val>
                                            <p:strVal val="0"/>
                                          </p:val>
                                        </p:tav>
                                        <p:tav fmla="" tm="100000">
                                          <p:val>
                                            <p:strVal val="#ppt_w"/>
                                          </p:val>
                                        </p:tav>
                                      </p:tavLst>
                                    </p:anim>
                                    <p:anim calcmode="lin" valueType="num">
                                      <p:cBhvr additive="base">
                                        <p:cTn dur="1000"/>
                                        <p:tgtEl>
                                          <p:spTgt spid="45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60"/>
                                        </p:tgtEl>
                                        <p:attrNameLst>
                                          <p:attrName>style.visibility</p:attrName>
                                        </p:attrNameLst>
                                      </p:cBhvr>
                                      <p:to>
                                        <p:strVal val="visible"/>
                                      </p:to>
                                    </p:set>
                                    <p:anim calcmode="lin" valueType="num">
                                      <p:cBhvr additive="base">
                                        <p:cTn dur="1000"/>
                                        <p:tgtEl>
                                          <p:spTgt spid="460"/>
                                        </p:tgtEl>
                                        <p:attrNameLst>
                                          <p:attrName>ppt_w</p:attrName>
                                        </p:attrNameLst>
                                      </p:cBhvr>
                                      <p:tavLst>
                                        <p:tav fmla="" tm="0">
                                          <p:val>
                                            <p:strVal val="0"/>
                                          </p:val>
                                        </p:tav>
                                        <p:tav fmla="" tm="100000">
                                          <p:val>
                                            <p:strVal val="#ppt_w"/>
                                          </p:val>
                                        </p:tav>
                                      </p:tavLst>
                                    </p:anim>
                                    <p:anim calcmode="lin" valueType="num">
                                      <p:cBhvr additive="base">
                                        <p:cTn dur="1000"/>
                                        <p:tgtEl>
                                          <p:spTgt spid="46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59"/>
                                        </p:tgtEl>
                                        <p:attrNameLst>
                                          <p:attrName>style.visibility</p:attrName>
                                        </p:attrNameLst>
                                      </p:cBhvr>
                                      <p:to>
                                        <p:strVal val="visible"/>
                                      </p:to>
                                    </p:set>
                                    <p:anim calcmode="lin" valueType="num">
                                      <p:cBhvr additive="base">
                                        <p:cTn dur="1000"/>
                                        <p:tgtEl>
                                          <p:spTgt spid="459"/>
                                        </p:tgtEl>
                                        <p:attrNameLst>
                                          <p:attrName>ppt_w</p:attrName>
                                        </p:attrNameLst>
                                      </p:cBhvr>
                                      <p:tavLst>
                                        <p:tav fmla="" tm="0">
                                          <p:val>
                                            <p:strVal val="0"/>
                                          </p:val>
                                        </p:tav>
                                        <p:tav fmla="" tm="100000">
                                          <p:val>
                                            <p:strVal val="#ppt_w"/>
                                          </p:val>
                                        </p:tav>
                                      </p:tavLst>
                                    </p:anim>
                                    <p:anim calcmode="lin" valueType="num">
                                      <p:cBhvr additive="base">
                                        <p:cTn dur="1000"/>
                                        <p:tgtEl>
                                          <p:spTgt spid="45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62"/>
                                        </p:tgtEl>
                                        <p:attrNameLst>
                                          <p:attrName>style.visibility</p:attrName>
                                        </p:attrNameLst>
                                      </p:cBhvr>
                                      <p:to>
                                        <p:strVal val="visible"/>
                                      </p:to>
                                    </p:set>
                                    <p:anim calcmode="lin" valueType="num">
                                      <p:cBhvr additive="base">
                                        <p:cTn dur="1000"/>
                                        <p:tgtEl>
                                          <p:spTgt spid="462"/>
                                        </p:tgtEl>
                                        <p:attrNameLst>
                                          <p:attrName>ppt_w</p:attrName>
                                        </p:attrNameLst>
                                      </p:cBhvr>
                                      <p:tavLst>
                                        <p:tav fmla="" tm="0">
                                          <p:val>
                                            <p:strVal val="0"/>
                                          </p:val>
                                        </p:tav>
                                        <p:tav fmla="" tm="100000">
                                          <p:val>
                                            <p:strVal val="#ppt_w"/>
                                          </p:val>
                                        </p:tav>
                                      </p:tavLst>
                                    </p:anim>
                                    <p:anim calcmode="lin" valueType="num">
                                      <p:cBhvr additive="base">
                                        <p:cTn dur="1000"/>
                                        <p:tgtEl>
                                          <p:spTgt spid="46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4"/>
          <p:cNvSpPr txBox="1"/>
          <p:nvPr/>
        </p:nvSpPr>
        <p:spPr>
          <a:xfrm>
            <a:off x="1555111" y="173500"/>
            <a:ext cx="5437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rPr>
              <a:t>Welcome to Science!</a:t>
            </a:r>
            <a:endParaRPr b="0" i="0" sz="1400" u="none" cap="none" strike="noStrike">
              <a:solidFill>
                <a:srgbClr val="000000"/>
              </a:solidFill>
              <a:latin typeface="Arial"/>
              <a:ea typeface="Arial"/>
              <a:cs typeface="Arial"/>
              <a:sym typeface="Arial"/>
            </a:endParaRPr>
          </a:p>
        </p:txBody>
      </p:sp>
      <p:sp>
        <p:nvSpPr>
          <p:cNvPr id="82" name="Google Shape;82;p4"/>
          <p:cNvSpPr txBox="1"/>
          <p:nvPr>
            <p:ph idx="1" type="body"/>
          </p:nvPr>
        </p:nvSpPr>
        <p:spPr>
          <a:xfrm>
            <a:off x="270525" y="896501"/>
            <a:ext cx="3886200" cy="310500"/>
          </a:xfrm>
          <a:prstGeom prst="rect">
            <a:avLst/>
          </a:prstGeom>
          <a:noFill/>
          <a:ln>
            <a:noFill/>
          </a:ln>
        </p:spPr>
        <p:txBody>
          <a:bodyPr anchorCtr="0" anchor="t" bIns="0" lIns="0" spcFirstLastPara="1" rIns="0" wrap="square" tIns="0">
            <a:noAutofit/>
          </a:bodyPr>
          <a:lstStyle/>
          <a:p>
            <a:pPr indent="0" lvl="0" marL="101600" rtl="0" algn="l">
              <a:lnSpc>
                <a:spcPct val="100000"/>
              </a:lnSpc>
              <a:spcBef>
                <a:spcPts val="400"/>
              </a:spcBef>
              <a:spcAft>
                <a:spcPts val="0"/>
              </a:spcAft>
              <a:buSzPts val="2000"/>
              <a:buNone/>
            </a:pPr>
            <a:r>
              <a:rPr lang="sv-SE" sz="1500"/>
              <a:t>… And this is what you get… </a:t>
            </a:r>
            <a:endParaRPr sz="1500"/>
          </a:p>
        </p:txBody>
      </p:sp>
      <p:pic>
        <p:nvPicPr>
          <p:cNvPr id="83" name="Google Shape;83;p4"/>
          <p:cNvPicPr preferRelativeResize="0"/>
          <p:nvPr/>
        </p:nvPicPr>
        <p:blipFill rotWithShape="1">
          <a:blip r:embed="rId4">
            <a:alphaModFix/>
          </a:blip>
          <a:srcRect b="0" l="0" r="0" t="0"/>
          <a:stretch/>
        </p:blipFill>
        <p:spPr>
          <a:xfrm>
            <a:off x="5022925" y="799825"/>
            <a:ext cx="3173550" cy="4231400"/>
          </a:xfrm>
          <a:prstGeom prst="rect">
            <a:avLst/>
          </a:prstGeom>
          <a:noFill/>
          <a:ln>
            <a:noFill/>
          </a:ln>
        </p:spPr>
      </p:pic>
      <p:sp>
        <p:nvSpPr>
          <p:cNvPr id="84" name="Google Shape;84;p4"/>
          <p:cNvSpPr txBox="1"/>
          <p:nvPr/>
        </p:nvSpPr>
        <p:spPr>
          <a:xfrm>
            <a:off x="377649" y="1279680"/>
            <a:ext cx="4123200" cy="163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sv-SE" sz="2000" u="none" cap="none" strike="noStrike">
                <a:solidFill>
                  <a:srgbClr val="0070C0"/>
                </a:solidFill>
                <a:latin typeface="Arial"/>
                <a:ea typeface="Arial"/>
                <a:cs typeface="Arial"/>
                <a:sym typeface="Arial"/>
                <a:extLst>
                  <a:ext uri="http://customooxmlschemas.google.com/">
                    <go:slidesCustomData xmlns:go="http://customooxmlschemas.google.com/" textRoundtripDataId="1"/>
                  </a:ext>
                </a:extLst>
              </a:rPr>
              <a:t>Exercise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sv-SE" sz="2000" u="none" cap="none" strike="noStrike">
                <a:solidFill>
                  <a:schemeClr val="dk1"/>
                </a:solidFill>
                <a:latin typeface="Arial"/>
                <a:ea typeface="Arial"/>
                <a:cs typeface="Arial"/>
                <a:sym typeface="Arial"/>
              </a:rPr>
              <a:t>Can you list at least five major issues with the lab documentation in the image?</a:t>
            </a:r>
            <a:endParaRPr b="0" i="0" sz="1400" u="none" cap="none" strike="noStrike">
              <a:solidFill>
                <a:srgbClr val="000000"/>
              </a:solidFill>
              <a:latin typeface="Arial"/>
              <a:ea typeface="Arial"/>
              <a:cs typeface="Arial"/>
              <a:sym typeface="Arial"/>
            </a:endParaRPr>
          </a:p>
        </p:txBody>
      </p:sp>
      <p:sp>
        <p:nvSpPr>
          <p:cNvPr id="85" name="Google Shape;85;p4"/>
          <p:cNvSpPr txBox="1"/>
          <p:nvPr/>
        </p:nvSpPr>
        <p:spPr>
          <a:xfrm>
            <a:off x="377649" y="3018355"/>
            <a:ext cx="4123200" cy="163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sv-SE" sz="2000" u="none" cap="none" strike="noStrike">
                <a:solidFill>
                  <a:srgbClr val="0070C0"/>
                </a:solidFill>
                <a:latin typeface="Arial"/>
                <a:ea typeface="Arial"/>
                <a:cs typeface="Arial"/>
                <a:sym typeface="Arial"/>
              </a:rPr>
              <a:t>Exercise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sv-SE" sz="2000" u="none" cap="none" strike="noStrike">
                <a:solidFill>
                  <a:schemeClr val="dk1"/>
                </a:solidFill>
                <a:latin typeface="Arial"/>
                <a:ea typeface="Arial"/>
                <a:cs typeface="Arial"/>
                <a:sym typeface="Arial"/>
              </a:rPr>
              <a:t>What kind of general questions does the information raise about the work done in the lab?</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2cc4443e03a_0_47"/>
          <p:cNvSpPr txBox="1"/>
          <p:nvPr>
            <p:ph type="title"/>
          </p:nvPr>
        </p:nvSpPr>
        <p:spPr>
          <a:xfrm>
            <a:off x="323407" y="240992"/>
            <a:ext cx="8497200" cy="4095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500"/>
              </a:spcBef>
              <a:spcAft>
                <a:spcPts val="0"/>
              </a:spcAft>
              <a:buClr>
                <a:schemeClr val="dk1"/>
              </a:buClr>
              <a:buSzPts val="1100"/>
              <a:buFont typeface="Arial"/>
              <a:buNone/>
            </a:pPr>
            <a:r>
              <a:rPr lang="sv-SE" sz="2050">
                <a:highlight>
                  <a:srgbClr val="FFFFFF"/>
                </a:highlight>
              </a:rPr>
              <a:t>Keeping track of your analyses</a:t>
            </a:r>
            <a:endParaRPr sz="2050">
              <a:highlight>
                <a:srgbClr val="FFFFFF"/>
              </a:highlight>
            </a:endParaRPr>
          </a:p>
          <a:p>
            <a:pPr indent="0" lvl="0" marL="0" rtl="0" algn="ctr">
              <a:lnSpc>
                <a:spcPct val="100000"/>
              </a:lnSpc>
              <a:spcBef>
                <a:spcPts val="500"/>
              </a:spcBef>
              <a:spcAft>
                <a:spcPts val="0"/>
              </a:spcAft>
              <a:buSzPts val="2800"/>
              <a:buNone/>
            </a:pPr>
            <a:r>
              <a:t/>
            </a:r>
            <a:endParaRPr/>
          </a:p>
        </p:txBody>
      </p:sp>
      <p:sp>
        <p:nvSpPr>
          <p:cNvPr id="468" name="Google Shape;468;g2cc4443e03a_0_47"/>
          <p:cNvSpPr txBox="1"/>
          <p:nvPr>
            <p:ph idx="4294967295" type="body"/>
          </p:nvPr>
        </p:nvSpPr>
        <p:spPr>
          <a:xfrm>
            <a:off x="307875" y="880400"/>
            <a:ext cx="8544000" cy="2646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400"/>
              </a:spcBef>
              <a:spcAft>
                <a:spcPts val="0"/>
              </a:spcAft>
              <a:buSzPts val="2000"/>
              <a:buNone/>
            </a:pPr>
            <a:r>
              <a:rPr lang="sv-SE" sz="1600">
                <a:solidFill>
                  <a:schemeClr val="dk1"/>
                </a:solidFill>
                <a:highlight>
                  <a:srgbClr val="FFFFFF"/>
                </a:highlight>
              </a:rPr>
              <a:t>When working with spreadsheets during data clean up or analyses you </a:t>
            </a:r>
            <a:r>
              <a:rPr b="1" lang="sv-SE" sz="1600">
                <a:solidFill>
                  <a:schemeClr val="dk1"/>
                </a:solidFill>
                <a:highlight>
                  <a:srgbClr val="FFFFFF"/>
                </a:highlight>
              </a:rPr>
              <a:t>must:</a:t>
            </a:r>
            <a:endParaRPr b="1" sz="1600">
              <a:solidFill>
                <a:schemeClr val="dk1"/>
              </a:solidFill>
              <a:highlight>
                <a:srgbClr val="FFFFFF"/>
              </a:highlight>
            </a:endParaRPr>
          </a:p>
          <a:p>
            <a:pPr indent="0" lvl="0" marL="0" rtl="0" algn="l">
              <a:lnSpc>
                <a:spcPct val="100000"/>
              </a:lnSpc>
              <a:spcBef>
                <a:spcPts val="400"/>
              </a:spcBef>
              <a:spcAft>
                <a:spcPts val="0"/>
              </a:spcAft>
              <a:buSzPts val="2000"/>
              <a:buNone/>
            </a:pPr>
            <a:r>
              <a:t/>
            </a:r>
            <a:endParaRPr b="1" sz="1600">
              <a:solidFill>
                <a:schemeClr val="dk1"/>
              </a:solidFill>
              <a:highlight>
                <a:srgbClr val="FFFFFF"/>
              </a:highlight>
            </a:endParaRPr>
          </a:p>
          <a:p>
            <a:pPr indent="-330200" lvl="0" marL="698500" rtl="0" algn="l">
              <a:lnSpc>
                <a:spcPct val="115000"/>
              </a:lnSpc>
              <a:spcBef>
                <a:spcPts val="0"/>
              </a:spcBef>
              <a:spcAft>
                <a:spcPts val="0"/>
              </a:spcAft>
              <a:buClr>
                <a:schemeClr val="dk1"/>
              </a:buClr>
              <a:buSzPts val="1600"/>
              <a:buChar char="●"/>
            </a:pPr>
            <a:r>
              <a:rPr b="1" lang="sv-SE" sz="1600">
                <a:solidFill>
                  <a:schemeClr val="dk1"/>
                </a:solidFill>
                <a:highlight>
                  <a:srgbClr val="FFFFFF"/>
                </a:highlight>
              </a:rPr>
              <a:t>…create a new file or tab with your cleaned or analyzed data.</a:t>
            </a:r>
            <a:br>
              <a:rPr b="1" lang="sv-SE" sz="1600">
                <a:solidFill>
                  <a:schemeClr val="dk1"/>
                </a:solidFill>
                <a:highlight>
                  <a:srgbClr val="FFFFFF"/>
                </a:highlight>
              </a:rPr>
            </a:br>
            <a:r>
              <a:rPr lang="sv-SE" sz="1600">
                <a:solidFill>
                  <a:schemeClr val="dk1"/>
                </a:solidFill>
                <a:highlight>
                  <a:srgbClr val="FFFFFF"/>
                </a:highlight>
              </a:rPr>
              <a:t>Do not modify the original dataset, or you will never know where you started!</a:t>
            </a:r>
            <a:endParaRPr sz="1600">
              <a:solidFill>
                <a:schemeClr val="dk1"/>
              </a:solidFill>
              <a:highlight>
                <a:srgbClr val="FFFFFF"/>
              </a:highlight>
            </a:endParaRPr>
          </a:p>
          <a:p>
            <a:pPr indent="0" lvl="0" marL="457200" rtl="0" algn="l">
              <a:lnSpc>
                <a:spcPct val="115000"/>
              </a:lnSpc>
              <a:spcBef>
                <a:spcPts val="500"/>
              </a:spcBef>
              <a:spcAft>
                <a:spcPts val="0"/>
              </a:spcAft>
              <a:buSzPts val="2000"/>
              <a:buNone/>
            </a:pPr>
            <a:r>
              <a:t/>
            </a:r>
            <a:endParaRPr sz="1600">
              <a:solidFill>
                <a:schemeClr val="dk1"/>
              </a:solidFill>
              <a:highlight>
                <a:srgbClr val="FFFFFF"/>
              </a:highlight>
            </a:endParaRPr>
          </a:p>
          <a:p>
            <a:pPr indent="-330200" lvl="0" marL="698500" rtl="0" algn="l">
              <a:lnSpc>
                <a:spcPct val="115000"/>
              </a:lnSpc>
              <a:spcBef>
                <a:spcPts val="500"/>
              </a:spcBef>
              <a:spcAft>
                <a:spcPts val="0"/>
              </a:spcAft>
              <a:buClr>
                <a:schemeClr val="dk1"/>
              </a:buClr>
              <a:buSzPts val="1600"/>
              <a:buChar char="●"/>
            </a:pPr>
            <a:r>
              <a:rPr b="1" lang="sv-SE" sz="1600">
                <a:solidFill>
                  <a:schemeClr val="dk1"/>
                </a:solidFill>
                <a:highlight>
                  <a:srgbClr val="FFFFFF"/>
                </a:highlight>
              </a:rPr>
              <a:t>…keep track of the steps you took in your clean up or analysis.</a:t>
            </a:r>
            <a:br>
              <a:rPr b="1" lang="sv-SE" sz="1600">
                <a:solidFill>
                  <a:schemeClr val="dk1"/>
                </a:solidFill>
                <a:highlight>
                  <a:srgbClr val="FFFFFF"/>
                </a:highlight>
              </a:rPr>
            </a:br>
            <a:r>
              <a:rPr lang="sv-SE" sz="1600">
                <a:solidFill>
                  <a:schemeClr val="dk1"/>
                </a:solidFill>
                <a:highlight>
                  <a:srgbClr val="FFFFFF"/>
                </a:highlight>
              </a:rPr>
              <a:t>You can do this in another text file, or a good option is to create a new tab in your spreadsheet with your notes. </a:t>
            </a:r>
            <a:endParaRPr sz="1600">
              <a:solidFill>
                <a:schemeClr val="dk1"/>
              </a:solidFill>
              <a:highlight>
                <a:srgbClr val="FFFFFF"/>
              </a:highlight>
            </a:endParaRPr>
          </a:p>
          <a:p>
            <a:pPr indent="0" lvl="0" marL="0" rtl="0" algn="l">
              <a:lnSpc>
                <a:spcPct val="100000"/>
              </a:lnSpc>
              <a:spcBef>
                <a:spcPts val="500"/>
              </a:spcBef>
              <a:spcAft>
                <a:spcPts val="0"/>
              </a:spcAft>
              <a:buSzPts val="2000"/>
              <a:buNone/>
            </a:pPr>
            <a:r>
              <a:t/>
            </a:r>
            <a:endParaRPr sz="1200">
              <a:solidFill>
                <a:schemeClr val="dk1"/>
              </a:solidFill>
              <a:highlight>
                <a:srgbClr val="FFFFFF"/>
              </a:highlight>
            </a:endParaRPr>
          </a:p>
          <a:p>
            <a:pPr indent="0" lvl="0" marL="0" rtl="0" algn="l">
              <a:lnSpc>
                <a:spcPct val="100000"/>
              </a:lnSpc>
              <a:spcBef>
                <a:spcPts val="400"/>
              </a:spcBef>
              <a:spcAft>
                <a:spcPts val="0"/>
              </a:spcAft>
              <a:buSzPts val="2000"/>
              <a:buNone/>
            </a:pPr>
            <a:r>
              <a:t/>
            </a:r>
            <a:endParaRPr sz="1200">
              <a:solidFill>
                <a:srgbClr val="2D3B45"/>
              </a:solidFill>
              <a:highlight>
                <a:srgbClr val="FFFFFF"/>
              </a:highlight>
            </a:endParaRPr>
          </a:p>
        </p:txBody>
      </p:sp>
      <p:pic>
        <p:nvPicPr>
          <p:cNvPr id="469" name="Google Shape;469;g2cc4443e03a_0_47"/>
          <p:cNvPicPr preferRelativeResize="0"/>
          <p:nvPr/>
        </p:nvPicPr>
        <p:blipFill rotWithShape="1">
          <a:blip r:embed="rId3">
            <a:alphaModFix/>
          </a:blip>
          <a:srcRect b="0" l="0" r="0" t="0"/>
          <a:stretch/>
        </p:blipFill>
        <p:spPr>
          <a:xfrm>
            <a:off x="2000250" y="3432800"/>
            <a:ext cx="4330074" cy="1521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0"/>
          <p:cNvSpPr/>
          <p:nvPr/>
        </p:nvSpPr>
        <p:spPr>
          <a:xfrm>
            <a:off x="1554922" y="1808933"/>
            <a:ext cx="781800" cy="223800"/>
          </a:xfrm>
          <a:prstGeom prst="rect">
            <a:avLst/>
          </a:prstGeom>
          <a:solidFill>
            <a:schemeClr val="accent1">
              <a:alpha val="4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5" name="Google Shape;475;p40"/>
          <p:cNvSpPr/>
          <p:nvPr/>
        </p:nvSpPr>
        <p:spPr>
          <a:xfrm>
            <a:off x="1287450" y="2028953"/>
            <a:ext cx="1161300" cy="297900"/>
          </a:xfrm>
          <a:prstGeom prst="rect">
            <a:avLst/>
          </a:prstGeom>
          <a:solidFill>
            <a:srgbClr val="92CCDC">
              <a:alpha val="4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6" name="Google Shape;476;p40"/>
          <p:cNvSpPr/>
          <p:nvPr/>
        </p:nvSpPr>
        <p:spPr>
          <a:xfrm>
            <a:off x="1230224" y="2252176"/>
            <a:ext cx="565800" cy="223800"/>
          </a:xfrm>
          <a:prstGeom prst="rect">
            <a:avLst/>
          </a:prstGeom>
          <a:solidFill>
            <a:srgbClr val="C00000">
              <a:alpha val="4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7" name="Google Shape;477;p40"/>
          <p:cNvSpPr/>
          <p:nvPr/>
        </p:nvSpPr>
        <p:spPr>
          <a:xfrm>
            <a:off x="186227" y="1709329"/>
            <a:ext cx="3023100" cy="1015800"/>
          </a:xfrm>
          <a:prstGeom prst="rect">
            <a:avLst/>
          </a:prstGeom>
          <a:noFill/>
          <a:ln>
            <a:noFill/>
          </a:ln>
        </p:spPr>
        <p:txBody>
          <a:bodyPr anchorCtr="0" anchor="t" bIns="45700" lIns="91425" spcFirstLastPara="1" rIns="91425" wrap="square" tIns="45700">
            <a:spAutoFit/>
          </a:bodyPr>
          <a:lstStyle/>
          <a:p>
            <a:pPr indent="-317500" lvl="0" marL="342900" marR="0" rtl="0" algn="l">
              <a:lnSpc>
                <a:spcPct val="100000"/>
              </a:lnSpc>
              <a:spcBef>
                <a:spcPts val="0"/>
              </a:spcBef>
              <a:spcAft>
                <a:spcPts val="0"/>
              </a:spcAft>
              <a:buClr>
                <a:srgbClr val="000000"/>
              </a:buClr>
              <a:buSzPts val="1600"/>
              <a:buFont typeface="Arial"/>
              <a:buChar char="•"/>
            </a:pPr>
            <a:r>
              <a:rPr b="0" i="0" lang="sv-SE" sz="1600" u="none" cap="none" strike="noStrike">
                <a:solidFill>
                  <a:schemeClr val="dk1"/>
                </a:solidFill>
                <a:latin typeface="Arial"/>
                <a:ea typeface="Arial"/>
                <a:cs typeface="Arial"/>
                <a:sym typeface="Arial"/>
              </a:rPr>
              <a:t>Column = Variable</a:t>
            </a:r>
            <a:endParaRPr b="0" i="0" sz="1600" u="none" cap="none" strike="noStrike">
              <a:solidFill>
                <a:schemeClr val="dk1"/>
              </a:solidFill>
              <a:latin typeface="Arial"/>
              <a:ea typeface="Arial"/>
              <a:cs typeface="Arial"/>
              <a:sym typeface="Arial"/>
            </a:endParaRPr>
          </a:p>
          <a:p>
            <a:pPr indent="-317500" lvl="0" marL="342900" marR="0" rtl="0" algn="l">
              <a:lnSpc>
                <a:spcPct val="100000"/>
              </a:lnSpc>
              <a:spcBef>
                <a:spcPts val="0"/>
              </a:spcBef>
              <a:spcAft>
                <a:spcPts val="0"/>
              </a:spcAft>
              <a:buClr>
                <a:srgbClr val="000000"/>
              </a:buClr>
              <a:buSzPts val="1600"/>
              <a:buFont typeface="Arial"/>
              <a:buChar char="•"/>
            </a:pPr>
            <a:r>
              <a:rPr b="0" i="0" lang="sv-SE" sz="1600" u="none" cap="none" strike="noStrike">
                <a:solidFill>
                  <a:schemeClr val="dk1"/>
                </a:solidFill>
                <a:latin typeface="Arial"/>
                <a:ea typeface="Arial"/>
                <a:cs typeface="Arial"/>
                <a:sym typeface="Arial"/>
              </a:rPr>
              <a:t>Row = Observation</a:t>
            </a:r>
            <a:endParaRPr b="0" i="0" sz="1600" u="none" cap="none" strike="noStrike">
              <a:solidFill>
                <a:srgbClr val="000000"/>
              </a:solidFill>
              <a:latin typeface="Arial"/>
              <a:ea typeface="Arial"/>
              <a:cs typeface="Arial"/>
              <a:sym typeface="Arial"/>
            </a:endParaRPr>
          </a:p>
          <a:p>
            <a:pPr indent="-317500" lvl="0" marL="342900" marR="0" rtl="0" algn="l">
              <a:lnSpc>
                <a:spcPct val="100000"/>
              </a:lnSpc>
              <a:spcBef>
                <a:spcPts val="0"/>
              </a:spcBef>
              <a:spcAft>
                <a:spcPts val="0"/>
              </a:spcAft>
              <a:buClr>
                <a:srgbClr val="000000"/>
              </a:buClr>
              <a:buSzPts val="1600"/>
              <a:buFont typeface="Arial"/>
              <a:buChar char="•"/>
            </a:pPr>
            <a:r>
              <a:rPr b="0" i="0" lang="sv-SE" sz="1600" u="none" cap="none" strike="noStrike">
                <a:solidFill>
                  <a:schemeClr val="dk1"/>
                </a:solidFill>
                <a:latin typeface="Arial"/>
                <a:ea typeface="Arial"/>
                <a:cs typeface="Arial"/>
                <a:sym typeface="Arial"/>
              </a:rPr>
              <a:t>Cell = Value</a:t>
            </a:r>
            <a:endParaRPr b="0" i="0" sz="1600" u="none" cap="none" strike="noStrike">
              <a:solidFill>
                <a:schemeClr val="dk1"/>
              </a:solidFill>
              <a:latin typeface="Arial"/>
              <a:ea typeface="Arial"/>
              <a:cs typeface="Arial"/>
              <a:sym typeface="Arial"/>
            </a:endParaRPr>
          </a:p>
        </p:txBody>
      </p:sp>
      <p:pic>
        <p:nvPicPr>
          <p:cNvPr id="478" name="Google Shape;478;p40"/>
          <p:cNvPicPr preferRelativeResize="0"/>
          <p:nvPr/>
        </p:nvPicPr>
        <p:blipFill rotWithShape="1">
          <a:blip r:embed="rId3">
            <a:alphaModFix/>
          </a:blip>
          <a:srcRect b="0" l="0" r="0" t="0"/>
          <a:stretch/>
        </p:blipFill>
        <p:spPr>
          <a:xfrm>
            <a:off x="3562506" y="1592059"/>
            <a:ext cx="5265655" cy="2220015"/>
          </a:xfrm>
          <a:prstGeom prst="rect">
            <a:avLst/>
          </a:prstGeom>
          <a:noFill/>
          <a:ln>
            <a:noFill/>
          </a:ln>
        </p:spPr>
      </p:pic>
      <p:sp>
        <p:nvSpPr>
          <p:cNvPr id="479" name="Google Shape;479;p40"/>
          <p:cNvSpPr/>
          <p:nvPr/>
        </p:nvSpPr>
        <p:spPr>
          <a:xfrm>
            <a:off x="4194313" y="1808922"/>
            <a:ext cx="1253127" cy="1969265"/>
          </a:xfrm>
          <a:prstGeom prst="rect">
            <a:avLst/>
          </a:prstGeom>
          <a:solidFill>
            <a:schemeClr val="accent1">
              <a:alpha val="4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0" name="Google Shape;480;p40"/>
          <p:cNvSpPr/>
          <p:nvPr/>
        </p:nvSpPr>
        <p:spPr>
          <a:xfrm>
            <a:off x="3567472" y="2326885"/>
            <a:ext cx="5255714" cy="149087"/>
          </a:xfrm>
          <a:prstGeom prst="rect">
            <a:avLst/>
          </a:prstGeom>
          <a:solidFill>
            <a:srgbClr val="92CCDC">
              <a:alpha val="4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1" name="Google Shape;481;p40"/>
          <p:cNvSpPr/>
          <p:nvPr/>
        </p:nvSpPr>
        <p:spPr>
          <a:xfrm>
            <a:off x="7056105" y="2698296"/>
            <a:ext cx="964774" cy="223809"/>
          </a:xfrm>
          <a:prstGeom prst="rect">
            <a:avLst/>
          </a:prstGeom>
          <a:solidFill>
            <a:srgbClr val="C00000">
              <a:alpha val="4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40"/>
          <p:cNvSpPr txBox="1"/>
          <p:nvPr/>
        </p:nvSpPr>
        <p:spPr>
          <a:xfrm>
            <a:off x="1230225" y="227875"/>
            <a:ext cx="5518500" cy="4764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500"/>
              </a:spcBef>
              <a:spcAft>
                <a:spcPts val="0"/>
              </a:spcAft>
              <a:buClr>
                <a:schemeClr val="dk1"/>
              </a:buClr>
              <a:buSzPts val="1100"/>
              <a:buFont typeface="Arial"/>
              <a:buNone/>
            </a:pPr>
            <a:r>
              <a:rPr b="1" i="0" lang="sv-SE" sz="2050" u="none" cap="none" strike="noStrike">
                <a:solidFill>
                  <a:schemeClr val="dk1"/>
                </a:solidFill>
                <a:highlight>
                  <a:srgbClr val="FFFFFF"/>
                </a:highlight>
                <a:latin typeface="Arial"/>
                <a:ea typeface="Arial"/>
                <a:cs typeface="Arial"/>
                <a:sym typeface="Arial"/>
              </a:rPr>
              <a:t>How to structure data tables </a:t>
            </a:r>
            <a:endParaRPr b="1" i="0" sz="2050" u="none" cap="none" strike="noStrike">
              <a:solidFill>
                <a:schemeClr val="dk1"/>
              </a:solidFill>
              <a:highlight>
                <a:srgbClr val="FFFFFF"/>
              </a:highlight>
              <a:latin typeface="Arial"/>
              <a:ea typeface="Arial"/>
              <a:cs typeface="Arial"/>
              <a:sym typeface="Arial"/>
            </a:endParaRPr>
          </a:p>
          <a:p>
            <a:pPr indent="0" lvl="0" marL="0" marR="0" rtl="0" algn="ctr">
              <a:lnSpc>
                <a:spcPct val="100000"/>
              </a:lnSpc>
              <a:spcBef>
                <a:spcPts val="500"/>
              </a:spcBef>
              <a:spcAft>
                <a:spcPts val="0"/>
              </a:spcAft>
              <a:buClr>
                <a:schemeClr val="dk1"/>
              </a:buClr>
              <a:buSzPts val="2800"/>
              <a:buFont typeface="Arial"/>
              <a:buNone/>
            </a:pPr>
            <a:r>
              <a:t/>
            </a:r>
            <a:endParaRPr b="1" i="0" sz="2800" u="none" cap="none" strike="noStrike">
              <a:solidFill>
                <a:schemeClr val="dk1"/>
              </a:solidFill>
              <a:latin typeface="Arial"/>
              <a:ea typeface="Arial"/>
              <a:cs typeface="Arial"/>
              <a:sym typeface="Arial"/>
            </a:endParaRPr>
          </a:p>
        </p:txBody>
      </p:sp>
      <p:sp>
        <p:nvSpPr>
          <p:cNvPr id="483" name="Google Shape;483;p40"/>
          <p:cNvSpPr txBox="1"/>
          <p:nvPr/>
        </p:nvSpPr>
        <p:spPr>
          <a:xfrm>
            <a:off x="342625" y="991250"/>
            <a:ext cx="5696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The cardinal rules of using spreadsheet programs for data:</a:t>
            </a:r>
            <a:endParaRPr b="0" i="0" sz="1600" u="none" cap="none" strike="noStrike">
              <a:solidFill>
                <a:srgbClr val="000000"/>
              </a:solidFill>
              <a:latin typeface="Arial"/>
              <a:ea typeface="Arial"/>
              <a:cs typeface="Arial"/>
              <a:sym typeface="Arial"/>
            </a:endParaRPr>
          </a:p>
        </p:txBody>
      </p:sp>
      <p:sp>
        <p:nvSpPr>
          <p:cNvPr id="484" name="Google Shape;484;p40"/>
          <p:cNvSpPr txBox="1"/>
          <p:nvPr/>
        </p:nvSpPr>
        <p:spPr>
          <a:xfrm>
            <a:off x="261500" y="3271275"/>
            <a:ext cx="3932700" cy="1635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400"/>
              </a:spcBef>
              <a:spcAft>
                <a:spcPts val="0"/>
              </a:spcAft>
              <a:buClr>
                <a:srgbClr val="000000"/>
              </a:buClr>
              <a:buSzPts val="1600"/>
              <a:buFont typeface="Arial"/>
              <a:buNone/>
            </a:pPr>
            <a:r>
              <a:rPr b="0" i="0" lang="sv-SE" sz="1600" u="none" cap="none" strike="noStrike">
                <a:solidFill>
                  <a:schemeClr val="dk1"/>
                </a:solidFill>
                <a:latin typeface="Arial"/>
                <a:ea typeface="Arial"/>
                <a:cs typeface="Arial"/>
                <a:sym typeface="Arial"/>
              </a:rPr>
              <a:t>Tidy data tables</a:t>
            </a:r>
            <a:endParaRPr b="0" i="0" sz="1600" u="none" cap="none" strike="noStrike">
              <a:solidFill>
                <a:schemeClr val="dk1"/>
              </a:solidFill>
              <a:latin typeface="Arial"/>
              <a:ea typeface="Arial"/>
              <a:cs typeface="Arial"/>
              <a:sym typeface="Arial"/>
            </a:endParaRPr>
          </a:p>
          <a:p>
            <a:pPr indent="-330199" lvl="1" marL="990000" marR="0" rtl="0" algn="l">
              <a:lnSpc>
                <a:spcPct val="115000"/>
              </a:lnSpc>
              <a:spcBef>
                <a:spcPts val="400"/>
              </a:spcBef>
              <a:spcAft>
                <a:spcPts val="0"/>
              </a:spcAft>
              <a:buClr>
                <a:schemeClr val="accent1"/>
              </a:buClr>
              <a:buSzPts val="1600"/>
              <a:buFont typeface="Arial"/>
              <a:buChar char="◆"/>
            </a:pPr>
            <a:r>
              <a:rPr b="0" i="0" lang="sv-SE" sz="1600" u="none" cap="none" strike="noStrike">
                <a:solidFill>
                  <a:schemeClr val="dk1"/>
                </a:solidFill>
                <a:latin typeface="Arial"/>
                <a:ea typeface="Arial"/>
                <a:cs typeface="Arial"/>
                <a:sym typeface="Arial"/>
              </a:rPr>
              <a:t>One cell–one value</a:t>
            </a:r>
            <a:endParaRPr b="0" i="0" sz="1600" u="none" cap="none" strike="noStrike">
              <a:solidFill>
                <a:schemeClr val="dk1"/>
              </a:solidFill>
              <a:latin typeface="Arial"/>
              <a:ea typeface="Arial"/>
              <a:cs typeface="Arial"/>
              <a:sym typeface="Arial"/>
            </a:endParaRPr>
          </a:p>
          <a:p>
            <a:pPr indent="-330199" lvl="1" marL="990000" marR="0" rtl="0" algn="l">
              <a:lnSpc>
                <a:spcPct val="115000"/>
              </a:lnSpc>
              <a:spcBef>
                <a:spcPts val="0"/>
              </a:spcBef>
              <a:spcAft>
                <a:spcPts val="0"/>
              </a:spcAft>
              <a:buClr>
                <a:schemeClr val="accent1"/>
              </a:buClr>
              <a:buSzPts val="1600"/>
              <a:buFont typeface="Arial"/>
              <a:buChar char="◆"/>
            </a:pPr>
            <a:r>
              <a:rPr b="0" i="0" lang="sv-SE" sz="1600" u="none" cap="none" strike="noStrike">
                <a:solidFill>
                  <a:schemeClr val="dk1"/>
                </a:solidFill>
                <a:latin typeface="Arial"/>
                <a:ea typeface="Arial"/>
                <a:cs typeface="Arial"/>
                <a:sym typeface="Arial"/>
              </a:rPr>
              <a:t>One column–one variable</a:t>
            </a:r>
            <a:endParaRPr b="0" i="0" sz="1600" u="none" cap="none" strike="noStrike">
              <a:solidFill>
                <a:schemeClr val="dk1"/>
              </a:solidFill>
              <a:latin typeface="Arial"/>
              <a:ea typeface="Arial"/>
              <a:cs typeface="Arial"/>
              <a:sym typeface="Arial"/>
            </a:endParaRPr>
          </a:p>
          <a:p>
            <a:pPr indent="-330199" lvl="1" marL="990000" marR="0" rtl="0" algn="l">
              <a:lnSpc>
                <a:spcPct val="115000"/>
              </a:lnSpc>
              <a:spcBef>
                <a:spcPts val="0"/>
              </a:spcBef>
              <a:spcAft>
                <a:spcPts val="0"/>
              </a:spcAft>
              <a:buClr>
                <a:schemeClr val="accent1"/>
              </a:buClr>
              <a:buSzPts val="1600"/>
              <a:buFont typeface="Arial"/>
              <a:buChar char="◆"/>
            </a:pPr>
            <a:r>
              <a:rPr b="0" i="0" lang="sv-SE" sz="1600" u="none" cap="none" strike="noStrike">
                <a:solidFill>
                  <a:schemeClr val="dk1"/>
                </a:solidFill>
                <a:latin typeface="Arial"/>
                <a:ea typeface="Arial"/>
                <a:cs typeface="Arial"/>
                <a:sym typeface="Arial"/>
              </a:rPr>
              <a:t>One row–one observation</a:t>
            </a:r>
            <a:endParaRPr b="0" i="0" sz="1600" u="none" cap="none" strike="noStrike">
              <a:solidFill>
                <a:schemeClr val="dk1"/>
              </a:solidFill>
              <a:latin typeface="Arial"/>
              <a:ea typeface="Arial"/>
              <a:cs typeface="Arial"/>
              <a:sym typeface="Arial"/>
            </a:endParaRPr>
          </a:p>
          <a:p>
            <a:pPr indent="0" lvl="0" marL="0" marR="0" rtl="0" algn="l">
              <a:lnSpc>
                <a:spcPct val="115000"/>
              </a:lnSpc>
              <a:spcBef>
                <a:spcPts val="40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4"/>
          <p:cNvSpPr/>
          <p:nvPr/>
        </p:nvSpPr>
        <p:spPr>
          <a:xfrm>
            <a:off x="165250" y="710324"/>
            <a:ext cx="2654100" cy="47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sv-SE" sz="1800" u="none" cap="none" strike="noStrike">
                <a:solidFill>
                  <a:srgbClr val="C00000"/>
                </a:solidFill>
                <a:latin typeface="Arial"/>
                <a:ea typeface="Arial"/>
                <a:cs typeface="Arial"/>
                <a:sym typeface="Arial"/>
              </a:rPr>
              <a:t>Do not</a:t>
            </a:r>
            <a:r>
              <a:rPr b="1" i="0" lang="sv-SE" sz="1800" u="none" cap="none" strike="noStrike">
                <a:solidFill>
                  <a:schemeClr val="dk1"/>
                </a:solidFill>
                <a:latin typeface="Arial"/>
                <a:ea typeface="Arial"/>
                <a:cs typeface="Arial"/>
                <a:sym typeface="Arial"/>
              </a:rPr>
              <a:t>:</a:t>
            </a:r>
            <a:endParaRPr b="1" i="0" sz="1200" u="none" cap="none" strike="noStrike">
              <a:solidFill>
                <a:srgbClr val="000000"/>
              </a:solidFill>
              <a:latin typeface="Arial"/>
              <a:ea typeface="Arial"/>
              <a:cs typeface="Arial"/>
              <a:sym typeface="Arial"/>
            </a:endParaRPr>
          </a:p>
          <a:p>
            <a:pPr indent="0" lvl="5"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490" name="Google Shape;490;p44"/>
          <p:cNvPicPr preferRelativeResize="0"/>
          <p:nvPr/>
        </p:nvPicPr>
        <p:blipFill rotWithShape="1">
          <a:blip r:embed="rId3">
            <a:alphaModFix/>
          </a:blip>
          <a:srcRect b="0" l="0" r="0" t="0"/>
          <a:stretch/>
        </p:blipFill>
        <p:spPr>
          <a:xfrm>
            <a:off x="3934050" y="1426850"/>
            <a:ext cx="5121801" cy="3120938"/>
          </a:xfrm>
          <a:prstGeom prst="rect">
            <a:avLst/>
          </a:prstGeom>
          <a:noFill/>
          <a:ln>
            <a:noFill/>
          </a:ln>
        </p:spPr>
      </p:pic>
      <p:sp>
        <p:nvSpPr>
          <p:cNvPr id="491" name="Google Shape;491;p44"/>
          <p:cNvSpPr txBox="1"/>
          <p:nvPr/>
        </p:nvSpPr>
        <p:spPr>
          <a:xfrm>
            <a:off x="1555111" y="173500"/>
            <a:ext cx="5437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rPr>
              <a:t>Tabular data</a:t>
            </a:r>
            <a:endParaRPr b="0" i="0" sz="1400" u="none" cap="none" strike="noStrike">
              <a:solidFill>
                <a:srgbClr val="000000"/>
              </a:solidFill>
              <a:latin typeface="Arial"/>
              <a:ea typeface="Arial"/>
              <a:cs typeface="Arial"/>
              <a:sym typeface="Arial"/>
            </a:endParaRPr>
          </a:p>
        </p:txBody>
      </p:sp>
      <p:graphicFrame>
        <p:nvGraphicFramePr>
          <p:cNvPr id="492" name="Google Shape;492;p44"/>
          <p:cNvGraphicFramePr/>
          <p:nvPr/>
        </p:nvGraphicFramePr>
        <p:xfrm>
          <a:off x="144850" y="1030650"/>
          <a:ext cx="3000000" cy="3000000"/>
        </p:xfrm>
        <a:graphic>
          <a:graphicData uri="http://schemas.openxmlformats.org/drawingml/2006/table">
            <a:tbl>
              <a:tblPr>
                <a:noFill/>
                <a:tableStyleId>{017ED516-DA96-4F05-B454-7E4502C63F3C}</a:tableStyleId>
              </a:tblPr>
              <a:tblGrid>
                <a:gridCol w="485100"/>
                <a:gridCol w="3187975"/>
              </a:tblGrid>
              <a:tr h="3094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sv-SE" sz="1600" u="none" cap="none" strike="noStrike">
                          <a:solidFill>
                            <a:schemeClr val="dk2"/>
                          </a:solidFill>
                          <a:highlight>
                            <a:srgbClr val="FFFFFF"/>
                          </a:highlight>
                        </a:rPr>
                        <a:t>create multiple data tables within one spreadsheet tab</a:t>
                      </a:r>
                      <a:endParaRPr sz="1600" u="none" cap="none" strike="noStrike">
                        <a:solidFill>
                          <a:schemeClr val="dk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68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sv-SE" sz="1600" u="none" cap="none" strike="noStrike"/>
                        <a:t>combine values in cells</a:t>
                      </a:r>
                      <a:endParaRPr sz="16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68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sv-SE" sz="1600" u="none" cap="none" strike="noStrike"/>
                        <a:t>merging cells</a:t>
                      </a:r>
                      <a:endParaRPr sz="16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68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sv-SE" sz="1600" u="none" cap="none" strike="noStrike"/>
                        <a:t>use colors</a:t>
                      </a:r>
                      <a:endParaRPr sz="16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68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sv-SE" sz="1600" u="none" cap="none" strike="noStrike"/>
                        <a:t>write comments in cells</a:t>
                      </a:r>
                      <a:endParaRPr sz="16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99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sv-SE" sz="1600" u="none" cap="none" strike="noStrike"/>
                        <a:t>mix metadata and data</a:t>
                      </a:r>
                      <a:endParaRPr sz="16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99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sv-SE" sz="1600" u="none" cap="none" strike="noStrike"/>
                        <a:t>use special characters</a:t>
                      </a:r>
                      <a:endParaRPr sz="16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99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sv-SE" sz="1600" u="none" cap="none" strike="noStrike"/>
                        <a:t>use different date formats</a:t>
                      </a:r>
                      <a:endParaRPr sz="16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93" name="Google Shape;493;p44"/>
          <p:cNvSpPr/>
          <p:nvPr/>
        </p:nvSpPr>
        <p:spPr>
          <a:xfrm>
            <a:off x="3772900" y="5324750"/>
            <a:ext cx="268800" cy="3078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4"/>
          <p:cNvSpPr/>
          <p:nvPr/>
        </p:nvSpPr>
        <p:spPr>
          <a:xfrm>
            <a:off x="275625" y="1253838"/>
            <a:ext cx="268800" cy="230400"/>
          </a:xfrm>
          <a:prstGeom prst="mathMultiply">
            <a:avLst>
              <a:gd fmla="val 23520" name="adj1"/>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4"/>
          <p:cNvSpPr/>
          <p:nvPr/>
        </p:nvSpPr>
        <p:spPr>
          <a:xfrm>
            <a:off x="275625" y="1793100"/>
            <a:ext cx="268800" cy="230400"/>
          </a:xfrm>
          <a:prstGeom prst="mathMultiply">
            <a:avLst>
              <a:gd fmla="val 23520" name="adj1"/>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4"/>
          <p:cNvSpPr/>
          <p:nvPr/>
        </p:nvSpPr>
        <p:spPr>
          <a:xfrm>
            <a:off x="296025" y="2242638"/>
            <a:ext cx="228000" cy="276300"/>
          </a:xfrm>
          <a:prstGeom prst="mathMultiply">
            <a:avLst>
              <a:gd fmla="val 23520" name="adj1"/>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4"/>
          <p:cNvSpPr/>
          <p:nvPr/>
        </p:nvSpPr>
        <p:spPr>
          <a:xfrm>
            <a:off x="275625" y="2672713"/>
            <a:ext cx="268800" cy="230400"/>
          </a:xfrm>
          <a:prstGeom prst="mathMultiply">
            <a:avLst>
              <a:gd fmla="val 23520" name="adj1"/>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4"/>
          <p:cNvSpPr/>
          <p:nvPr/>
        </p:nvSpPr>
        <p:spPr>
          <a:xfrm>
            <a:off x="275625" y="3092663"/>
            <a:ext cx="268800" cy="230400"/>
          </a:xfrm>
          <a:prstGeom prst="mathMultiply">
            <a:avLst>
              <a:gd fmla="val 23520" name="adj1"/>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4"/>
          <p:cNvSpPr/>
          <p:nvPr/>
        </p:nvSpPr>
        <p:spPr>
          <a:xfrm>
            <a:off x="275625" y="3552338"/>
            <a:ext cx="268800" cy="230400"/>
          </a:xfrm>
          <a:prstGeom prst="mathMultiply">
            <a:avLst>
              <a:gd fmla="val 23520" name="adj1"/>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44"/>
          <p:cNvSpPr/>
          <p:nvPr/>
        </p:nvSpPr>
        <p:spPr>
          <a:xfrm>
            <a:off x="275625" y="3933263"/>
            <a:ext cx="268800" cy="230400"/>
          </a:xfrm>
          <a:prstGeom prst="mathMultiply">
            <a:avLst>
              <a:gd fmla="val 23520" name="adj1"/>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4"/>
          <p:cNvSpPr/>
          <p:nvPr/>
        </p:nvSpPr>
        <p:spPr>
          <a:xfrm>
            <a:off x="296025" y="4362375"/>
            <a:ext cx="268800" cy="230400"/>
          </a:xfrm>
          <a:prstGeom prst="mathMultiply">
            <a:avLst>
              <a:gd fmla="val 23520" name="adj1"/>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3"/>
          <p:cNvSpPr txBox="1"/>
          <p:nvPr/>
        </p:nvSpPr>
        <p:spPr>
          <a:xfrm>
            <a:off x="1555111" y="173500"/>
            <a:ext cx="5437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rPr>
              <a:t>Missing data</a:t>
            </a:r>
            <a:endParaRPr b="0" i="0" sz="1400" u="none" cap="none" strike="noStrike">
              <a:solidFill>
                <a:srgbClr val="000000"/>
              </a:solidFill>
              <a:latin typeface="Arial"/>
              <a:ea typeface="Arial"/>
              <a:cs typeface="Arial"/>
              <a:sym typeface="Arial"/>
            </a:endParaRPr>
          </a:p>
        </p:txBody>
      </p:sp>
      <p:pic>
        <p:nvPicPr>
          <p:cNvPr id="507" name="Google Shape;507;p43"/>
          <p:cNvPicPr preferRelativeResize="0"/>
          <p:nvPr/>
        </p:nvPicPr>
        <p:blipFill rotWithShape="1">
          <a:blip r:embed="rId3">
            <a:alphaModFix/>
          </a:blip>
          <a:srcRect b="0" l="0" r="0" t="0"/>
          <a:stretch/>
        </p:blipFill>
        <p:spPr>
          <a:xfrm>
            <a:off x="2012804" y="1449161"/>
            <a:ext cx="4498784" cy="3328368"/>
          </a:xfrm>
          <a:prstGeom prst="rect">
            <a:avLst/>
          </a:prstGeom>
          <a:noFill/>
          <a:ln>
            <a:noFill/>
          </a:ln>
        </p:spPr>
      </p:pic>
      <p:sp>
        <p:nvSpPr>
          <p:cNvPr id="508" name="Google Shape;508;p43"/>
          <p:cNvSpPr txBox="1"/>
          <p:nvPr/>
        </p:nvSpPr>
        <p:spPr>
          <a:xfrm>
            <a:off x="1502124" y="4912668"/>
            <a:ext cx="8407569"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sv-SE" sz="900" u="none" cap="none" strike="noStrike">
                <a:solidFill>
                  <a:schemeClr val="dk1"/>
                </a:solidFill>
                <a:latin typeface="Arial"/>
                <a:ea typeface="Arial"/>
                <a:cs typeface="Arial"/>
                <a:sym typeface="Arial"/>
              </a:rPr>
              <a:t>White et al, 2013, </a:t>
            </a:r>
            <a:r>
              <a:rPr b="0" i="0" lang="sv-SE" sz="900" u="sng" cap="none" strike="noStrike">
                <a:solidFill>
                  <a:schemeClr val="dk1"/>
                </a:solidFill>
                <a:latin typeface="Arial"/>
                <a:ea typeface="Arial"/>
                <a:cs typeface="Arial"/>
                <a:sym typeface="Arial"/>
                <a:hlinkClick r:id="rId4">
                  <a:extLst>
                    <a:ext uri="{A12FA001-AC4F-418D-AE19-62706E023703}">
                      <ahyp:hlinkClr val="tx"/>
                    </a:ext>
                  </a:extLst>
                </a:hlinkClick>
              </a:rPr>
              <a:t>Nine simple ways to make it easier to (re)use your data.</a:t>
            </a:r>
            <a:r>
              <a:rPr b="0" i="0" lang="sv-SE" sz="900" u="none" cap="none" strike="noStrike">
                <a:solidFill>
                  <a:schemeClr val="dk1"/>
                </a:solidFill>
                <a:latin typeface="Arial"/>
                <a:ea typeface="Arial"/>
                <a:cs typeface="Arial"/>
                <a:sym typeface="Arial"/>
              </a:rPr>
              <a:t> Ideas in Ecology and Evolution</a:t>
            </a:r>
            <a:endParaRPr b="0" i="0" sz="900" u="none" cap="none" strike="noStrike">
              <a:solidFill>
                <a:schemeClr val="dk1"/>
              </a:solidFill>
              <a:latin typeface="Arial"/>
              <a:ea typeface="Arial"/>
              <a:cs typeface="Arial"/>
              <a:sym typeface="Arial"/>
            </a:endParaRPr>
          </a:p>
        </p:txBody>
      </p:sp>
      <p:sp>
        <p:nvSpPr>
          <p:cNvPr id="509" name="Google Shape;509;p43"/>
          <p:cNvSpPr/>
          <p:nvPr/>
        </p:nvSpPr>
        <p:spPr>
          <a:xfrm>
            <a:off x="503075" y="852775"/>
            <a:ext cx="8257500" cy="540900"/>
          </a:xfrm>
          <a:prstGeom prst="roundRect">
            <a:avLst>
              <a:gd fmla="val 16667" name="adj"/>
            </a:avLst>
          </a:prstGeom>
          <a:solidFill>
            <a:schemeClr val="l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600"/>
              <a:buFont typeface="Arial"/>
              <a:buNone/>
            </a:pPr>
            <a:r>
              <a:rPr b="0" i="0" lang="sv-SE" sz="1800" u="none" cap="none" strike="noStrike">
                <a:solidFill>
                  <a:schemeClr val="dk1"/>
                </a:solidFill>
                <a:latin typeface="Arial"/>
                <a:ea typeface="Arial"/>
                <a:cs typeface="Arial"/>
                <a:sym typeface="Arial"/>
              </a:rPr>
              <a:t>Zero vs. Missing data - How do you make explicit something that do not exist?</a:t>
            </a:r>
            <a:endParaRPr b="0" i="0" sz="1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3" name="Shape 513"/>
        <p:cNvGrpSpPr/>
        <p:nvPr/>
      </p:nvGrpSpPr>
      <p:grpSpPr>
        <a:xfrm>
          <a:off x="0" y="0"/>
          <a:ext cx="0" cy="0"/>
          <a:chOff x="0" y="0"/>
          <a:chExt cx="0" cy="0"/>
        </a:xfrm>
      </p:grpSpPr>
      <p:sp>
        <p:nvSpPr>
          <p:cNvPr id="514" name="Google Shape;514;g2cc4443e03a_0_72"/>
          <p:cNvSpPr txBox="1"/>
          <p:nvPr/>
        </p:nvSpPr>
        <p:spPr>
          <a:xfrm>
            <a:off x="1555111" y="173500"/>
            <a:ext cx="5437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extLst>
                  <a:ext uri="http://customooxmlschemas.google.com/">
                    <go:slidesCustomData xmlns:go="http://customooxmlschemas.google.com/" textRoundtripDataId="13"/>
                  </a:ext>
                </a:extLst>
              </a:rPr>
              <a:t>Field Name</a:t>
            </a:r>
            <a:endParaRPr b="0" i="0" sz="1400" u="none" cap="none" strike="noStrike">
              <a:solidFill>
                <a:srgbClr val="000000"/>
              </a:solidFill>
              <a:latin typeface="Arial"/>
              <a:ea typeface="Arial"/>
              <a:cs typeface="Arial"/>
              <a:sym typeface="Arial"/>
            </a:endParaRPr>
          </a:p>
        </p:txBody>
      </p:sp>
      <p:sp>
        <p:nvSpPr>
          <p:cNvPr id="515" name="Google Shape;515;g2cc4443e03a_0_72"/>
          <p:cNvSpPr/>
          <p:nvPr/>
        </p:nvSpPr>
        <p:spPr>
          <a:xfrm>
            <a:off x="471275" y="1081325"/>
            <a:ext cx="7805700" cy="1331400"/>
          </a:xfrm>
          <a:prstGeom prst="roundRect">
            <a:avLst>
              <a:gd fmla="val 16667" name="adj"/>
            </a:avLst>
          </a:prstGeom>
          <a:solidFill>
            <a:schemeClr val="l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sv-SE" sz="1600" u="none" cap="none" strike="noStrike">
                <a:solidFill>
                  <a:schemeClr val="dk2"/>
                </a:solidFill>
                <a:highlight>
                  <a:srgbClr val="FFFFFF"/>
                </a:highlight>
                <a:latin typeface="Arial"/>
                <a:ea typeface="Arial"/>
                <a:cs typeface="Arial"/>
                <a:sym typeface="Arial"/>
              </a:rPr>
              <a:t>For </a:t>
            </a:r>
            <a:r>
              <a:rPr b="1" i="0" lang="sv-SE" sz="1600" u="none" cap="none" strike="noStrike">
                <a:solidFill>
                  <a:schemeClr val="dk2"/>
                </a:solidFill>
                <a:highlight>
                  <a:srgbClr val="FFFFFF"/>
                </a:highlight>
                <a:latin typeface="Arial"/>
                <a:ea typeface="Arial"/>
                <a:cs typeface="Arial"/>
                <a:sym typeface="Arial"/>
              </a:rPr>
              <a:t>field names</a:t>
            </a:r>
            <a:r>
              <a:rPr b="0" i="0" lang="sv-SE" sz="1600" u="none" cap="none" strike="noStrike">
                <a:solidFill>
                  <a:schemeClr val="dk2"/>
                </a:solidFill>
                <a:highlight>
                  <a:srgbClr val="FFFFFF"/>
                </a:highlight>
                <a:latin typeface="Arial"/>
                <a:ea typeface="Arial"/>
                <a:cs typeface="Arial"/>
                <a:sym typeface="Arial"/>
              </a:rPr>
              <a:t> do </a:t>
            </a:r>
            <a:r>
              <a:rPr b="0" i="0" lang="sv-SE" sz="1600" u="none" cap="none" strike="noStrike">
                <a:solidFill>
                  <a:srgbClr val="C00000"/>
                </a:solidFill>
                <a:highlight>
                  <a:srgbClr val="FFFFFF"/>
                </a:highlight>
                <a:latin typeface="Arial"/>
                <a:ea typeface="Arial"/>
                <a:cs typeface="Arial"/>
                <a:sym typeface="Arial"/>
              </a:rPr>
              <a:t>not</a:t>
            </a:r>
            <a:r>
              <a:rPr b="0" i="0" lang="sv-SE" sz="1600" u="none" cap="none" strike="noStrike">
                <a:solidFill>
                  <a:schemeClr val="dk2"/>
                </a:solidFill>
                <a:highlight>
                  <a:srgbClr val="FFFFFF"/>
                </a:highlight>
                <a:latin typeface="Arial"/>
                <a:ea typeface="Arial"/>
                <a:cs typeface="Arial"/>
                <a:sym typeface="Arial"/>
              </a:rPr>
              <a:t> include </a:t>
            </a:r>
            <a:r>
              <a:rPr b="0" i="1" lang="sv-SE" sz="1600" u="none" cap="none" strike="noStrike">
                <a:solidFill>
                  <a:schemeClr val="dk2"/>
                </a:solidFill>
                <a:highlight>
                  <a:srgbClr val="FFFFFF"/>
                </a:highlight>
                <a:latin typeface="Arial"/>
                <a:ea typeface="Arial"/>
                <a:cs typeface="Arial"/>
                <a:sym typeface="Arial"/>
              </a:rPr>
              <a:t>spaces</a:t>
            </a:r>
            <a:r>
              <a:rPr b="0" i="0" lang="sv-SE" sz="1600" u="none" cap="none" strike="noStrike">
                <a:solidFill>
                  <a:schemeClr val="dk2"/>
                </a:solidFill>
                <a:highlight>
                  <a:srgbClr val="FFFFFF"/>
                </a:highlight>
                <a:latin typeface="Arial"/>
                <a:ea typeface="Arial"/>
                <a:cs typeface="Arial"/>
                <a:sym typeface="Arial"/>
              </a:rPr>
              <a:t> or </a:t>
            </a:r>
            <a:r>
              <a:rPr b="0" i="1" lang="sv-SE" sz="1600" u="none" cap="none" strike="noStrike">
                <a:solidFill>
                  <a:schemeClr val="dk2"/>
                </a:solidFill>
                <a:highlight>
                  <a:srgbClr val="FFFFFF"/>
                </a:highlight>
                <a:latin typeface="Arial"/>
                <a:ea typeface="Arial"/>
                <a:cs typeface="Arial"/>
                <a:sym typeface="Arial"/>
              </a:rPr>
              <a:t>special characters</a:t>
            </a:r>
            <a:r>
              <a:rPr b="0" i="0" lang="sv-SE" sz="1600" u="none" cap="none" strike="noStrike">
                <a:solidFill>
                  <a:schemeClr val="dk2"/>
                </a:solidFill>
                <a:highlight>
                  <a:srgbClr val="FFFFFF"/>
                </a:highlight>
                <a:latin typeface="Arial"/>
                <a:ea typeface="Arial"/>
                <a:cs typeface="Arial"/>
                <a:sym typeface="Arial"/>
              </a:rPr>
              <a:t> of any kind.</a:t>
            </a:r>
            <a:endParaRPr b="0" i="0" sz="1600" u="none" cap="none" strike="noStrike">
              <a:solidFill>
                <a:schemeClr val="dk2"/>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rPr b="0" i="0" lang="sv-SE" sz="1600" u="none" cap="none" strike="noStrike">
                <a:solidFill>
                  <a:schemeClr val="dk2"/>
                </a:solidFill>
                <a:highlight>
                  <a:srgbClr val="FFFFFF"/>
                </a:highlight>
                <a:latin typeface="Arial"/>
                <a:ea typeface="Arial"/>
                <a:cs typeface="Arial"/>
                <a:sym typeface="Arial"/>
              </a:rPr>
              <a:t> </a:t>
            </a:r>
            <a:endParaRPr b="0" i="0" sz="1600" u="none" cap="none" strike="noStrike">
              <a:solidFill>
                <a:schemeClr val="dk2"/>
              </a:solidFill>
              <a:highlight>
                <a:srgbClr val="FFFFFF"/>
              </a:highlight>
              <a:latin typeface="Arial"/>
              <a:ea typeface="Arial"/>
              <a:cs typeface="Arial"/>
              <a:sym typeface="Arial"/>
            </a:endParaRPr>
          </a:p>
          <a:p>
            <a:pPr indent="-330200" lvl="0" marL="457200" marR="0" rtl="0" algn="l">
              <a:lnSpc>
                <a:spcPct val="115000"/>
              </a:lnSpc>
              <a:spcBef>
                <a:spcPts val="0"/>
              </a:spcBef>
              <a:spcAft>
                <a:spcPts val="0"/>
              </a:spcAft>
              <a:buClr>
                <a:schemeClr val="dk2"/>
              </a:buClr>
              <a:buSzPts val="1600"/>
              <a:buFont typeface="Arial"/>
              <a:buChar char="➔"/>
            </a:pPr>
            <a:r>
              <a:rPr b="0" i="0" lang="sv-SE" sz="1600" u="none" cap="none" strike="noStrike">
                <a:solidFill>
                  <a:schemeClr val="dk2"/>
                </a:solidFill>
                <a:highlight>
                  <a:srgbClr val="FFFFFF"/>
                </a:highlight>
                <a:latin typeface="Arial"/>
                <a:ea typeface="Arial"/>
                <a:cs typeface="Arial"/>
                <a:sym typeface="Arial"/>
              </a:rPr>
              <a:t>Underscores (</a:t>
            </a:r>
            <a:r>
              <a:rPr b="0" i="0" lang="sv-SE" sz="1600" u="none" cap="none" strike="noStrike">
                <a:solidFill>
                  <a:schemeClr val="dk2"/>
                </a:solidFill>
                <a:highlight>
                  <a:srgbClr val="E7E7E7"/>
                </a:highlight>
                <a:latin typeface="Courier New"/>
                <a:ea typeface="Courier New"/>
                <a:cs typeface="Courier New"/>
                <a:sym typeface="Courier New"/>
              </a:rPr>
              <a:t>_</a:t>
            </a:r>
            <a:r>
              <a:rPr b="0" i="0" lang="sv-SE" sz="1600" u="none" cap="none" strike="noStrike">
                <a:solidFill>
                  <a:schemeClr val="dk2"/>
                </a:solidFill>
                <a:highlight>
                  <a:srgbClr val="FFFFFF"/>
                </a:highlight>
                <a:latin typeface="Arial"/>
                <a:ea typeface="Arial"/>
                <a:cs typeface="Arial"/>
                <a:sym typeface="Arial"/>
              </a:rPr>
              <a:t>) are a good alternative to spaces </a:t>
            </a:r>
            <a:endParaRPr b="0" i="0" sz="1600" u="none" cap="none" strike="noStrike">
              <a:solidFill>
                <a:schemeClr val="dk2"/>
              </a:solidFill>
              <a:highlight>
                <a:srgbClr val="FFFFFF"/>
              </a:highlight>
              <a:latin typeface="Arial"/>
              <a:ea typeface="Arial"/>
              <a:cs typeface="Arial"/>
              <a:sym typeface="Arial"/>
            </a:endParaRPr>
          </a:p>
          <a:p>
            <a:pPr indent="-330200" lvl="0" marL="457200" marR="0" rtl="0" algn="l">
              <a:lnSpc>
                <a:spcPct val="115000"/>
              </a:lnSpc>
              <a:spcBef>
                <a:spcPts val="0"/>
              </a:spcBef>
              <a:spcAft>
                <a:spcPts val="0"/>
              </a:spcAft>
              <a:buClr>
                <a:schemeClr val="dk2"/>
              </a:buClr>
              <a:buSzPts val="1600"/>
              <a:buFont typeface="Arial"/>
              <a:buChar char="➔"/>
            </a:pPr>
            <a:r>
              <a:rPr b="0" i="0" lang="sv-SE" sz="1600" u="none" cap="none" strike="noStrike">
                <a:solidFill>
                  <a:schemeClr val="dk2"/>
                </a:solidFill>
                <a:highlight>
                  <a:srgbClr val="FFFFFF"/>
                </a:highlight>
                <a:latin typeface="Arial"/>
                <a:ea typeface="Arial"/>
                <a:cs typeface="Arial"/>
                <a:sym typeface="Arial"/>
              </a:rPr>
              <a:t>consider writing names in camelcase (LikeThis.txt) to improve readability. </a:t>
            </a:r>
            <a:endParaRPr b="0" i="0" sz="1600" u="none" cap="none" strike="noStrike">
              <a:solidFill>
                <a:schemeClr val="dk2"/>
              </a:solidFill>
              <a:latin typeface="Arial"/>
              <a:ea typeface="Arial"/>
              <a:cs typeface="Arial"/>
              <a:sym typeface="Arial"/>
            </a:endParaRPr>
          </a:p>
        </p:txBody>
      </p:sp>
      <p:pic>
        <p:nvPicPr>
          <p:cNvPr id="516" name="Google Shape;516;g2cc4443e03a_0_72"/>
          <p:cNvPicPr preferRelativeResize="0"/>
          <p:nvPr/>
        </p:nvPicPr>
        <p:blipFill rotWithShape="1">
          <a:blip r:embed="rId4">
            <a:alphaModFix/>
          </a:blip>
          <a:srcRect b="0" l="0" r="0" t="0"/>
          <a:stretch/>
        </p:blipFill>
        <p:spPr>
          <a:xfrm>
            <a:off x="1897275" y="2571750"/>
            <a:ext cx="4029075" cy="20097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5"/>
          <p:cNvSpPr txBox="1"/>
          <p:nvPr/>
        </p:nvSpPr>
        <p:spPr>
          <a:xfrm>
            <a:off x="1147550" y="173500"/>
            <a:ext cx="59367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rgbClr val="0070C0"/>
                </a:solidFill>
                <a:latin typeface="Arial"/>
                <a:ea typeface="Arial"/>
                <a:cs typeface="Arial"/>
                <a:sym typeface="Arial"/>
                <a:extLst>
                  <a:ext uri="http://customooxmlschemas.google.com/">
                    <go:slidesCustomData xmlns:go="http://customooxmlschemas.google.com/" textRoundtripDataId="14"/>
                  </a:ext>
                </a:extLst>
              </a:rPr>
              <a:t>Exercise 9</a:t>
            </a:r>
            <a:endParaRPr b="0" i="0" sz="1400" u="none" cap="none" strike="noStrike">
              <a:solidFill>
                <a:srgbClr val="000000"/>
              </a:solidFill>
              <a:latin typeface="Arial"/>
              <a:ea typeface="Arial"/>
              <a:cs typeface="Arial"/>
              <a:sym typeface="Arial"/>
            </a:endParaRPr>
          </a:p>
        </p:txBody>
      </p:sp>
      <p:sp>
        <p:nvSpPr>
          <p:cNvPr id="522" name="Google Shape;522;p45"/>
          <p:cNvSpPr txBox="1"/>
          <p:nvPr/>
        </p:nvSpPr>
        <p:spPr>
          <a:xfrm>
            <a:off x="440916" y="1078010"/>
            <a:ext cx="7902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chemeClr val="dk2"/>
                </a:solidFill>
                <a:latin typeface="Arial"/>
                <a:ea typeface="Arial"/>
                <a:cs typeface="Arial"/>
                <a:sym typeface="Arial"/>
              </a:rPr>
              <a:t>We are going to take a messy version of some tabular data and begin cleaning it up using the information, tips and tricks.</a:t>
            </a:r>
            <a:endParaRPr b="0" i="0" sz="1400" u="none" cap="none" strike="noStrike">
              <a:solidFill>
                <a:srgbClr val="000000"/>
              </a:solidFill>
              <a:latin typeface="Arial"/>
              <a:ea typeface="Arial"/>
              <a:cs typeface="Arial"/>
              <a:sym typeface="Arial"/>
            </a:endParaRPr>
          </a:p>
        </p:txBody>
      </p:sp>
      <p:sp>
        <p:nvSpPr>
          <p:cNvPr id="523" name="Google Shape;523;p45"/>
          <p:cNvSpPr txBox="1"/>
          <p:nvPr/>
        </p:nvSpPr>
        <p:spPr>
          <a:xfrm>
            <a:off x="540363" y="2051117"/>
            <a:ext cx="4666662" cy="36933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sv-SE" sz="1800" u="none" cap="none" strike="noStrike">
                <a:solidFill>
                  <a:srgbClr val="000000"/>
                </a:solidFill>
                <a:latin typeface="Arial"/>
                <a:ea typeface="Arial"/>
                <a:cs typeface="Arial"/>
                <a:sym typeface="Arial"/>
              </a:rPr>
              <a:t>Not important to finish the entire exercise</a:t>
            </a:r>
            <a:endParaRPr b="0" i="0" sz="1800" u="none" cap="none" strike="noStrike">
              <a:solidFill>
                <a:srgbClr val="000000"/>
              </a:solidFill>
              <a:latin typeface="Arial"/>
              <a:ea typeface="Arial"/>
              <a:cs typeface="Arial"/>
              <a:sym typeface="Arial"/>
            </a:endParaRPr>
          </a:p>
        </p:txBody>
      </p:sp>
      <p:sp>
        <p:nvSpPr>
          <p:cNvPr id="524" name="Google Shape;524;p45"/>
          <p:cNvSpPr txBox="1"/>
          <p:nvPr/>
        </p:nvSpPr>
        <p:spPr>
          <a:xfrm>
            <a:off x="540363" y="2502041"/>
            <a:ext cx="6038833" cy="36933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sv-SE" sz="1800" u="none" cap="none" strike="noStrike">
                <a:solidFill>
                  <a:srgbClr val="000000"/>
                </a:solidFill>
                <a:latin typeface="Arial"/>
                <a:ea typeface="Arial"/>
                <a:cs typeface="Arial"/>
                <a:sym typeface="Arial"/>
              </a:rPr>
              <a:t>Work at your own speed, preferably in pairs or groups</a:t>
            </a:r>
            <a:endParaRPr b="0" i="0" sz="1800" u="none" cap="none" strike="noStrike">
              <a:solidFill>
                <a:srgbClr val="000000"/>
              </a:solidFill>
              <a:latin typeface="Arial"/>
              <a:ea typeface="Arial"/>
              <a:cs typeface="Arial"/>
              <a:sym typeface="Arial"/>
            </a:endParaRPr>
          </a:p>
        </p:txBody>
      </p:sp>
      <p:sp>
        <p:nvSpPr>
          <p:cNvPr id="525" name="Google Shape;525;p45"/>
          <p:cNvSpPr txBox="1"/>
          <p:nvPr/>
        </p:nvSpPr>
        <p:spPr>
          <a:xfrm>
            <a:off x="540363" y="2952965"/>
            <a:ext cx="8603637" cy="36933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sv-SE" sz="1800" u="none" cap="none" strike="noStrike">
                <a:solidFill>
                  <a:srgbClr val="000000"/>
                </a:solidFill>
                <a:latin typeface="Arial"/>
                <a:ea typeface="Arial"/>
                <a:cs typeface="Arial"/>
                <a:sym typeface="Arial"/>
              </a:rPr>
              <a:t>Discuss the pros and cons of different ways to organise data in the spreadsheet</a:t>
            </a:r>
            <a:endParaRPr b="0" i="0" sz="1800" u="none" cap="none" strike="noStrike">
              <a:solidFill>
                <a:srgbClr val="000000"/>
              </a:solidFill>
              <a:latin typeface="Arial"/>
              <a:ea typeface="Arial"/>
              <a:cs typeface="Arial"/>
              <a:sym typeface="Arial"/>
            </a:endParaRPr>
          </a:p>
        </p:txBody>
      </p:sp>
      <p:sp>
        <p:nvSpPr>
          <p:cNvPr id="526" name="Google Shape;526;p45"/>
          <p:cNvSpPr txBox="1"/>
          <p:nvPr/>
        </p:nvSpPr>
        <p:spPr>
          <a:xfrm>
            <a:off x="540363" y="3403889"/>
            <a:ext cx="5743880" cy="36933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sv-SE" sz="1800" u="none" cap="none" strike="noStrike">
                <a:solidFill>
                  <a:srgbClr val="000000"/>
                </a:solidFill>
                <a:latin typeface="Arial"/>
                <a:ea typeface="Arial"/>
                <a:cs typeface="Arial"/>
                <a:sym typeface="Arial"/>
              </a:rPr>
              <a:t>Consider the Human vs. Machine readability factors </a:t>
            </a:r>
            <a:endParaRPr b="0" i="0" sz="1400" u="none" cap="none" strike="noStrike">
              <a:solidFill>
                <a:srgbClr val="000000"/>
              </a:solidFill>
              <a:latin typeface="Arial"/>
              <a:ea typeface="Arial"/>
              <a:cs typeface="Arial"/>
              <a:sym typeface="Arial"/>
            </a:endParaRPr>
          </a:p>
        </p:txBody>
      </p:sp>
      <p:pic>
        <p:nvPicPr>
          <p:cNvPr id="527" name="Google Shape;527;p45"/>
          <p:cNvPicPr preferRelativeResize="0"/>
          <p:nvPr/>
        </p:nvPicPr>
        <p:blipFill rotWithShape="1">
          <a:blip r:embed="rId4">
            <a:alphaModFix amt="14000"/>
          </a:blip>
          <a:srcRect b="0" l="0" r="0" t="0"/>
          <a:stretch/>
        </p:blipFill>
        <p:spPr>
          <a:xfrm>
            <a:off x="3688315" y="892590"/>
            <a:ext cx="5302857" cy="3946071"/>
          </a:xfrm>
          <a:prstGeom prst="rect">
            <a:avLst/>
          </a:prstGeom>
          <a:noFill/>
          <a:ln>
            <a:noFill/>
          </a:ln>
        </p:spPr>
      </p:pic>
      <p:sp>
        <p:nvSpPr>
          <p:cNvPr id="528" name="Google Shape;528;p45"/>
          <p:cNvSpPr txBox="1"/>
          <p:nvPr/>
        </p:nvSpPr>
        <p:spPr>
          <a:xfrm>
            <a:off x="5254192" y="4838642"/>
            <a:ext cx="33579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sv-SE" sz="900" u="none" cap="none" strike="noStrike">
                <a:solidFill>
                  <a:srgbClr val="000000"/>
                </a:solidFill>
                <a:latin typeface="Arial"/>
                <a:ea typeface="Arial"/>
                <a:cs typeface="Arial"/>
                <a:sym typeface="Arial"/>
              </a:rPr>
              <a:t>This photo by Unknown author is licensed as </a:t>
            </a:r>
            <a:r>
              <a:rPr b="0" i="0" lang="sv-SE" sz="900" u="sng" cap="none" strike="noStrike">
                <a:solidFill>
                  <a:srgbClr val="000000"/>
                </a:solidFill>
                <a:latin typeface="Arial"/>
                <a:ea typeface="Arial"/>
                <a:cs typeface="Arial"/>
                <a:sym typeface="Arial"/>
                <a:hlinkClick r:id="rId5">
                  <a:extLst>
                    <a:ext uri="{A12FA001-AC4F-418D-AE19-62706E023703}">
                      <ahyp:hlinkClr val="tx"/>
                    </a:ext>
                  </a:extLst>
                </a:hlinkClick>
              </a:rPr>
              <a:t>CC BY-SA-NC</a:t>
            </a:r>
            <a:endParaRPr b="0" i="0" sz="9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2dc178f6a6e_0_1"/>
          <p:cNvSpPr txBox="1"/>
          <p:nvPr/>
        </p:nvSpPr>
        <p:spPr>
          <a:xfrm>
            <a:off x="1555111" y="173500"/>
            <a:ext cx="5437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rPr>
              <a:t>Importance of </a:t>
            </a:r>
            <a:r>
              <a:rPr b="1" i="0" lang="sv-SE" sz="2800" u="none" cap="none" strike="noStrike">
                <a:solidFill>
                  <a:schemeClr val="dk1"/>
                </a:solidFill>
                <a:latin typeface="Arial"/>
                <a:ea typeface="Arial"/>
                <a:cs typeface="Arial"/>
                <a:sym typeface="Arial"/>
              </a:rPr>
              <a:t>g</a:t>
            </a:r>
            <a:r>
              <a:rPr b="1" i="0" lang="sv-SE" sz="2800" u="none" cap="none" strike="noStrike">
                <a:solidFill>
                  <a:schemeClr val="dk1"/>
                </a:solidFill>
                <a:latin typeface="Arial"/>
                <a:ea typeface="Arial"/>
                <a:cs typeface="Arial"/>
                <a:sym typeface="Arial"/>
              </a:rPr>
              <a:t>ood records</a:t>
            </a:r>
            <a:endParaRPr b="0" i="0" sz="1400" u="none" cap="none" strike="noStrike">
              <a:solidFill>
                <a:srgbClr val="000000"/>
              </a:solidFill>
              <a:latin typeface="Arial"/>
              <a:ea typeface="Arial"/>
              <a:cs typeface="Arial"/>
              <a:sym typeface="Arial"/>
            </a:endParaRPr>
          </a:p>
        </p:txBody>
      </p:sp>
      <p:sp>
        <p:nvSpPr>
          <p:cNvPr id="91" name="Google Shape;91;g2dc178f6a6e_0_1"/>
          <p:cNvSpPr txBox="1"/>
          <p:nvPr/>
        </p:nvSpPr>
        <p:spPr>
          <a:xfrm>
            <a:off x="-12225" y="1356900"/>
            <a:ext cx="2511300" cy="13854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Clr>
                <a:srgbClr val="000000"/>
              </a:buClr>
              <a:buSzPts val="2100"/>
              <a:buFont typeface="Arial"/>
              <a:buNone/>
            </a:pPr>
            <a:r>
              <a:rPr b="1" i="0" lang="sv-SE" sz="2100" u="none" cap="none" strike="noStrike">
                <a:solidFill>
                  <a:srgbClr val="000000"/>
                </a:solidFill>
                <a:latin typeface="Arial"/>
                <a:ea typeface="Arial"/>
                <a:cs typeface="Arial"/>
                <a:sym typeface="Arial"/>
              </a:rPr>
              <a:t>Why do we need to keep good quality records?</a:t>
            </a:r>
            <a:endParaRPr b="1" i="0" sz="1900" u="none" cap="none" strike="noStrike">
              <a:solidFill>
                <a:srgbClr val="000000"/>
              </a:solidFill>
              <a:latin typeface="Arial"/>
              <a:ea typeface="Arial"/>
              <a:cs typeface="Arial"/>
              <a:sym typeface="Arial"/>
            </a:endParaRPr>
          </a:p>
        </p:txBody>
      </p:sp>
      <p:grpSp>
        <p:nvGrpSpPr>
          <p:cNvPr id="92" name="Google Shape;92;g2dc178f6a6e_0_1"/>
          <p:cNvGrpSpPr/>
          <p:nvPr/>
        </p:nvGrpSpPr>
        <p:grpSpPr>
          <a:xfrm>
            <a:off x="2923336" y="965850"/>
            <a:ext cx="2361289" cy="2167500"/>
            <a:chOff x="2606241" y="874533"/>
            <a:chExt cx="2102100" cy="2167500"/>
          </a:xfrm>
        </p:grpSpPr>
        <p:sp>
          <p:nvSpPr>
            <p:cNvPr id="93" name="Google Shape;93;g2dc178f6a6e_0_1"/>
            <p:cNvSpPr/>
            <p:nvPr/>
          </p:nvSpPr>
          <p:spPr>
            <a:xfrm>
              <a:off x="2606241" y="874533"/>
              <a:ext cx="2102100" cy="2167500"/>
            </a:xfrm>
            <a:prstGeom prst="roundRect">
              <a:avLst>
                <a:gd fmla="val 16667" name="adj"/>
              </a:avLst>
            </a:prstGeom>
            <a:solidFill>
              <a:srgbClr val="92D05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g2dc178f6a6e_0_1"/>
            <p:cNvSpPr txBox="1"/>
            <p:nvPr/>
          </p:nvSpPr>
          <p:spPr>
            <a:xfrm>
              <a:off x="2765762" y="1037283"/>
              <a:ext cx="1783200" cy="1754700"/>
            </a:xfrm>
            <a:prstGeom prst="rect">
              <a:avLst/>
            </a:prstGeom>
            <a:solidFill>
              <a:srgbClr val="92D050">
                <a:alpha val="33725"/>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rgbClr val="000000"/>
                  </a:solidFill>
                  <a:latin typeface="Arial"/>
                  <a:ea typeface="Arial"/>
                  <a:cs typeface="Arial"/>
                  <a:sym typeface="Arial"/>
                </a:rPr>
                <a:t>Ensures data, analysis and results to be </a:t>
              </a:r>
              <a:r>
                <a:rPr b="1" i="0" lang="sv-SE" sz="1800" u="none" cap="none" strike="noStrike">
                  <a:solidFill>
                    <a:srgbClr val="000000"/>
                  </a:solidFill>
                  <a:latin typeface="Arial"/>
                  <a:ea typeface="Arial"/>
                  <a:cs typeface="Arial"/>
                  <a:sym typeface="Arial"/>
                </a:rPr>
                <a:t>transparent,</a:t>
              </a:r>
              <a:r>
                <a:rPr b="0" i="0" lang="sv-SE" sz="1800" u="none" cap="none" strike="noStrike">
                  <a:solidFill>
                    <a:srgbClr val="000000"/>
                  </a:solidFill>
                  <a:latin typeface="Arial"/>
                  <a:ea typeface="Arial"/>
                  <a:cs typeface="Arial"/>
                  <a:sym typeface="Arial"/>
                </a:rPr>
                <a:t> </a:t>
              </a:r>
              <a:r>
                <a:rPr b="1" i="0" lang="sv-SE" sz="1800" u="none" cap="none" strike="noStrike">
                  <a:solidFill>
                    <a:srgbClr val="000000"/>
                  </a:solidFill>
                  <a:latin typeface="Arial"/>
                  <a:ea typeface="Arial"/>
                  <a:cs typeface="Arial"/>
                  <a:sym typeface="Arial"/>
                </a:rPr>
                <a:t>reproducible</a:t>
              </a:r>
              <a:r>
                <a:rPr b="0" i="0" lang="sv-SE" sz="1800" u="none" cap="none" strike="noStrike">
                  <a:solidFill>
                    <a:srgbClr val="000000"/>
                  </a:solidFill>
                  <a:latin typeface="Arial"/>
                  <a:ea typeface="Arial"/>
                  <a:cs typeface="Arial"/>
                  <a:sym typeface="Arial"/>
                </a:rPr>
                <a:t> and </a:t>
              </a:r>
              <a:r>
                <a:rPr b="1" i="0" lang="sv-SE" sz="1800" u="none" cap="none" strike="noStrike">
                  <a:solidFill>
                    <a:srgbClr val="000000"/>
                  </a:solidFill>
                  <a:latin typeface="Arial"/>
                  <a:ea typeface="Arial"/>
                  <a:cs typeface="Arial"/>
                  <a:sym typeface="Arial"/>
                </a:rPr>
                <a:t>traceable</a:t>
              </a:r>
              <a:endParaRPr b="1" i="0" sz="1600" u="none" cap="none" strike="noStrike">
                <a:solidFill>
                  <a:srgbClr val="000000"/>
                </a:solidFill>
                <a:latin typeface="Arial"/>
                <a:ea typeface="Arial"/>
                <a:cs typeface="Arial"/>
                <a:sym typeface="Arial"/>
              </a:endParaRPr>
            </a:p>
          </p:txBody>
        </p:sp>
      </p:grpSp>
      <p:grpSp>
        <p:nvGrpSpPr>
          <p:cNvPr id="95" name="Google Shape;95;g2dc178f6a6e_0_1"/>
          <p:cNvGrpSpPr/>
          <p:nvPr/>
        </p:nvGrpSpPr>
        <p:grpSpPr>
          <a:xfrm>
            <a:off x="5708887" y="956535"/>
            <a:ext cx="2361300" cy="2167800"/>
            <a:chOff x="5314737" y="956548"/>
            <a:chExt cx="2361300" cy="2167800"/>
          </a:xfrm>
        </p:grpSpPr>
        <p:sp>
          <p:nvSpPr>
            <p:cNvPr id="96" name="Google Shape;96;g2dc178f6a6e_0_1"/>
            <p:cNvSpPr/>
            <p:nvPr/>
          </p:nvSpPr>
          <p:spPr>
            <a:xfrm>
              <a:off x="5314737" y="956548"/>
              <a:ext cx="2361300" cy="2167800"/>
            </a:xfrm>
            <a:prstGeom prst="roundRect">
              <a:avLst>
                <a:gd fmla="val 16667" name="adj"/>
              </a:avLst>
            </a:prstGeom>
            <a:solidFill>
              <a:srgbClr val="92D05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2dc178f6a6e_0_1"/>
            <p:cNvSpPr txBox="1"/>
            <p:nvPr/>
          </p:nvSpPr>
          <p:spPr>
            <a:xfrm>
              <a:off x="5514237" y="1038663"/>
              <a:ext cx="1962300" cy="2031900"/>
            </a:xfrm>
            <a:prstGeom prst="rect">
              <a:avLst/>
            </a:prstGeom>
            <a:solidFill>
              <a:srgbClr val="92D050">
                <a:alpha val="33725"/>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rgbClr val="000000"/>
                  </a:solidFill>
                  <a:latin typeface="Arial"/>
                  <a:ea typeface="Arial"/>
                  <a:cs typeface="Arial"/>
                  <a:sym typeface="Arial"/>
                </a:rPr>
                <a:t>Prevents future issues due to </a:t>
              </a:r>
              <a:r>
                <a:rPr b="1" i="0" lang="sv-SE" sz="1800" u="none" cap="none" strike="noStrike">
                  <a:solidFill>
                    <a:srgbClr val="000000"/>
                  </a:solidFill>
                  <a:latin typeface="Arial"/>
                  <a:ea typeface="Arial"/>
                  <a:cs typeface="Arial"/>
                  <a:sym typeface="Arial"/>
                </a:rPr>
                <a:t>data mistakes</a:t>
              </a:r>
              <a:r>
                <a:rPr b="0" i="0" lang="sv-SE" sz="1800" u="none" cap="none" strike="noStrike">
                  <a:solidFill>
                    <a:srgbClr val="000000"/>
                  </a:solidFill>
                  <a:latin typeface="Arial"/>
                  <a:ea typeface="Arial"/>
                  <a:cs typeface="Arial"/>
                  <a:sym typeface="Arial"/>
                </a:rPr>
                <a:t>. In cumulative science mistakes can result in cascade effects</a:t>
              </a:r>
              <a:endParaRPr b="0" i="0" sz="1800" u="none" cap="none" strike="noStrike">
                <a:solidFill>
                  <a:srgbClr val="000000"/>
                </a:solidFill>
                <a:latin typeface="Arial"/>
                <a:ea typeface="Arial"/>
                <a:cs typeface="Arial"/>
                <a:sym typeface="Arial"/>
              </a:endParaRPr>
            </a:p>
          </p:txBody>
        </p:sp>
      </p:grpSp>
      <p:grpSp>
        <p:nvGrpSpPr>
          <p:cNvPr id="98" name="Google Shape;98;g2dc178f6a6e_0_1"/>
          <p:cNvGrpSpPr/>
          <p:nvPr/>
        </p:nvGrpSpPr>
        <p:grpSpPr>
          <a:xfrm>
            <a:off x="5716176" y="3281195"/>
            <a:ext cx="2361378" cy="1738851"/>
            <a:chOff x="936410" y="2460163"/>
            <a:chExt cx="2215800" cy="2010000"/>
          </a:xfrm>
        </p:grpSpPr>
        <p:sp>
          <p:nvSpPr>
            <p:cNvPr id="99" name="Google Shape;99;g2dc178f6a6e_0_1"/>
            <p:cNvSpPr/>
            <p:nvPr/>
          </p:nvSpPr>
          <p:spPr>
            <a:xfrm>
              <a:off x="936410" y="2460163"/>
              <a:ext cx="2215800" cy="2010000"/>
            </a:xfrm>
            <a:prstGeom prst="roundRect">
              <a:avLst>
                <a:gd fmla="val 16667" name="adj"/>
              </a:avLst>
            </a:prstGeom>
            <a:solidFill>
              <a:srgbClr val="92D05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2dc178f6a6e_0_1"/>
            <p:cNvSpPr txBox="1"/>
            <p:nvPr/>
          </p:nvSpPr>
          <p:spPr>
            <a:xfrm>
              <a:off x="1108913" y="2633269"/>
              <a:ext cx="1870800" cy="1707900"/>
            </a:xfrm>
            <a:prstGeom prst="rect">
              <a:avLst/>
            </a:prstGeom>
            <a:solidFill>
              <a:srgbClr val="92D050">
                <a:alpha val="33725"/>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rgbClr val="000000"/>
                  </a:solidFill>
                  <a:latin typeface="Arial"/>
                  <a:ea typeface="Arial"/>
                  <a:cs typeface="Arial"/>
                  <a:sym typeface="Arial"/>
                </a:rPr>
                <a:t>Promotes </a:t>
              </a:r>
              <a:r>
                <a:rPr b="1" i="0" lang="sv-SE" sz="1800" u="none" cap="none" strike="noStrike">
                  <a:solidFill>
                    <a:srgbClr val="000000"/>
                  </a:solidFill>
                  <a:latin typeface="Arial"/>
                  <a:ea typeface="Arial"/>
                  <a:cs typeface="Arial"/>
                  <a:sym typeface="Arial"/>
                </a:rPr>
                <a:t>open science </a:t>
              </a:r>
              <a:r>
                <a:rPr b="0" i="0" lang="sv-SE" sz="1800" u="none" cap="none" strike="noStrike">
                  <a:solidFill>
                    <a:srgbClr val="000000"/>
                  </a:solidFill>
                  <a:latin typeface="Arial"/>
                  <a:ea typeface="Arial"/>
                  <a:cs typeface="Arial"/>
                  <a:sym typeface="Arial"/>
                </a:rPr>
                <a:t>and safeguards integrity of science itself</a:t>
              </a:r>
              <a:endParaRPr b="0" i="0" sz="1800" u="none" cap="none" strike="noStrike">
                <a:solidFill>
                  <a:srgbClr val="000000"/>
                </a:solidFill>
                <a:latin typeface="Arial"/>
                <a:ea typeface="Arial"/>
                <a:cs typeface="Arial"/>
                <a:sym typeface="Arial"/>
              </a:endParaRPr>
            </a:p>
          </p:txBody>
        </p:sp>
      </p:grpSp>
      <p:sp>
        <p:nvSpPr>
          <p:cNvPr id="101" name="Google Shape;101;g2dc178f6a6e_0_1"/>
          <p:cNvSpPr txBox="1"/>
          <p:nvPr/>
        </p:nvSpPr>
        <p:spPr>
          <a:xfrm>
            <a:off x="3803597" y="491857"/>
            <a:ext cx="1207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7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g2dc178f6a6e_0_1"/>
          <p:cNvSpPr txBox="1"/>
          <p:nvPr/>
        </p:nvSpPr>
        <p:spPr>
          <a:xfrm>
            <a:off x="1366709" y="491857"/>
            <a:ext cx="1207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7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2dc178f6a6e_0_1"/>
          <p:cNvSpPr txBox="1"/>
          <p:nvPr/>
        </p:nvSpPr>
        <p:spPr>
          <a:xfrm>
            <a:off x="6209179" y="491857"/>
            <a:ext cx="1207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700"/>
              <a:buFont typeface="Arial"/>
              <a:buNone/>
            </a:pPr>
            <a:r>
              <a:t/>
            </a:r>
            <a:endParaRPr b="0" i="0" sz="1400" u="none" cap="none" strike="noStrike">
              <a:solidFill>
                <a:srgbClr val="000000"/>
              </a:solidFill>
              <a:latin typeface="Arial"/>
              <a:ea typeface="Arial"/>
              <a:cs typeface="Arial"/>
              <a:sym typeface="Arial"/>
            </a:endParaRPr>
          </a:p>
        </p:txBody>
      </p:sp>
      <p:grpSp>
        <p:nvGrpSpPr>
          <p:cNvPr id="104" name="Google Shape;104;g2dc178f6a6e_0_1"/>
          <p:cNvGrpSpPr/>
          <p:nvPr/>
        </p:nvGrpSpPr>
        <p:grpSpPr>
          <a:xfrm>
            <a:off x="2948578" y="3299550"/>
            <a:ext cx="2361300" cy="1738800"/>
            <a:chOff x="2948578" y="3299550"/>
            <a:chExt cx="2361300" cy="1738800"/>
          </a:xfrm>
        </p:grpSpPr>
        <p:sp>
          <p:nvSpPr>
            <p:cNvPr id="105" name="Google Shape;105;g2dc178f6a6e_0_1"/>
            <p:cNvSpPr/>
            <p:nvPr/>
          </p:nvSpPr>
          <p:spPr>
            <a:xfrm>
              <a:off x="2948578" y="3299550"/>
              <a:ext cx="2361300" cy="1738800"/>
            </a:xfrm>
            <a:prstGeom prst="roundRect">
              <a:avLst>
                <a:gd fmla="val 16667" name="adj"/>
              </a:avLst>
            </a:prstGeom>
            <a:solidFill>
              <a:srgbClr val="92D050">
                <a:alpha val="33725"/>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g2dc178f6a6e_0_1"/>
            <p:cNvSpPr txBox="1"/>
            <p:nvPr/>
          </p:nvSpPr>
          <p:spPr>
            <a:xfrm>
              <a:off x="3123575" y="3299550"/>
              <a:ext cx="1960800" cy="1723800"/>
            </a:xfrm>
            <a:prstGeom prst="rect">
              <a:avLst/>
            </a:prstGeom>
            <a:solidFill>
              <a:srgbClr val="92D050">
                <a:alpha val="33725"/>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chemeClr val="dk1"/>
                  </a:solidFill>
                  <a:latin typeface="Arial"/>
                  <a:ea typeface="Arial"/>
                  <a:cs typeface="Arial"/>
                  <a:sym typeface="Arial"/>
                </a:rPr>
                <a:t>Reduces the risk of </a:t>
              </a:r>
              <a:r>
                <a:rPr b="1" i="0" lang="sv-SE" sz="1800" u="none" cap="none" strike="noStrike">
                  <a:solidFill>
                    <a:schemeClr val="dk1"/>
                  </a:solidFill>
                  <a:latin typeface="Arial"/>
                  <a:ea typeface="Arial"/>
                  <a:cs typeface="Arial"/>
                  <a:sym typeface="Arial"/>
                </a:rPr>
                <a:t>data manipulation</a:t>
              </a:r>
              <a:r>
                <a:rPr b="0" i="0" lang="sv-SE" sz="1800" u="none" cap="none" strike="noStrike">
                  <a:solidFill>
                    <a:schemeClr val="dk1"/>
                  </a:solidFill>
                  <a:latin typeface="Arial"/>
                  <a:ea typeface="Arial"/>
                  <a:cs typeface="Arial"/>
                  <a:sym typeface="Arial"/>
                </a:rPr>
                <a:t> and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sv-SE" sz="1800" u="none" cap="none" strike="noStrike">
                  <a:solidFill>
                    <a:schemeClr val="dk1"/>
                  </a:solidFill>
                  <a:latin typeface="Arial"/>
                  <a:ea typeface="Arial"/>
                  <a:cs typeface="Arial"/>
                  <a:sym typeface="Arial"/>
                </a:rPr>
                <a:t>research fraud</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grpSp>
      <p:sp>
        <p:nvSpPr>
          <p:cNvPr id="107" name="Google Shape;107;g2dc178f6a6e_0_1"/>
          <p:cNvSpPr/>
          <p:nvPr/>
        </p:nvSpPr>
        <p:spPr>
          <a:xfrm>
            <a:off x="962125" y="3211100"/>
            <a:ext cx="773694" cy="121915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C1E55A"/>
                </a:solidFill>
                <a:latin typeface="Arial"/>
              </a:rPr>
              <a:t>?</a:t>
            </a: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2f6a0550352_0_98"/>
          <p:cNvSpPr txBox="1"/>
          <p:nvPr>
            <p:ph type="title"/>
          </p:nvPr>
        </p:nvSpPr>
        <p:spPr>
          <a:xfrm>
            <a:off x="323407" y="153467"/>
            <a:ext cx="8497200" cy="409500"/>
          </a:xfrm>
          <a:prstGeom prst="rect">
            <a:avLst/>
          </a:prstGeom>
        </p:spPr>
        <p:txBody>
          <a:bodyPr anchorCtr="0" anchor="ctr" bIns="26325" lIns="51425" spcFirstLastPara="1" rIns="51425" wrap="square" tIns="25700">
            <a:noAutofit/>
          </a:bodyPr>
          <a:lstStyle/>
          <a:p>
            <a:pPr indent="0" lvl="0" marL="0" rtl="0" algn="ctr">
              <a:spcBef>
                <a:spcPts val="0"/>
              </a:spcBef>
              <a:spcAft>
                <a:spcPts val="0"/>
              </a:spcAft>
              <a:buNone/>
            </a:pPr>
            <a:r>
              <a:rPr lang="sv-SE" sz="2800"/>
              <a:t>FAIR</a:t>
            </a:r>
            <a:endParaRPr sz="2800"/>
          </a:p>
        </p:txBody>
      </p:sp>
      <p:pic>
        <p:nvPicPr>
          <p:cNvPr id="113" name="Google Shape;113;g2f6a0550352_0_98"/>
          <p:cNvPicPr preferRelativeResize="0"/>
          <p:nvPr/>
        </p:nvPicPr>
        <p:blipFill rotWithShape="1">
          <a:blip r:embed="rId3">
            <a:alphaModFix/>
          </a:blip>
          <a:srcRect b="0" l="0" r="0" t="0"/>
          <a:stretch/>
        </p:blipFill>
        <p:spPr>
          <a:xfrm>
            <a:off x="1057502" y="1767496"/>
            <a:ext cx="6883633" cy="2682701"/>
          </a:xfrm>
          <a:prstGeom prst="rect">
            <a:avLst/>
          </a:prstGeom>
          <a:noFill/>
          <a:ln>
            <a:noFill/>
          </a:ln>
        </p:spPr>
      </p:pic>
      <p:sp>
        <p:nvSpPr>
          <p:cNvPr id="114" name="Google Shape;114;g2f6a0550352_0_98"/>
          <p:cNvSpPr txBox="1"/>
          <p:nvPr/>
        </p:nvSpPr>
        <p:spPr>
          <a:xfrm>
            <a:off x="993375" y="1006625"/>
            <a:ext cx="7480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sv-SE" sz="2000">
                <a:solidFill>
                  <a:schemeClr val="dk1"/>
                </a:solidFill>
              </a:rPr>
              <a:t>Adopting good practices for data organization, makes research data more </a:t>
            </a:r>
            <a:r>
              <a:rPr b="1" lang="sv-SE" sz="2000">
                <a:solidFill>
                  <a:schemeClr val="dk1"/>
                </a:solidFill>
              </a:rPr>
              <a:t>FAIR</a:t>
            </a:r>
            <a:endParaRPr>
              <a:solidFill>
                <a:schemeClr val="dk1"/>
              </a:solidFill>
            </a:endParaRPr>
          </a:p>
        </p:txBody>
      </p:sp>
      <p:sp>
        <p:nvSpPr>
          <p:cNvPr id="115" name="Google Shape;115;g2f6a0550352_0_98"/>
          <p:cNvSpPr txBox="1"/>
          <p:nvPr/>
        </p:nvSpPr>
        <p:spPr>
          <a:xfrm>
            <a:off x="5176925" y="4353225"/>
            <a:ext cx="27642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sz="1050">
                <a:solidFill>
                  <a:schemeClr val="dk1"/>
                </a:solidFill>
              </a:rPr>
              <a:t>Image: </a:t>
            </a:r>
            <a:r>
              <a:rPr lang="sv-SE" sz="1050" u="sng">
                <a:solidFill>
                  <a:schemeClr val="dk1"/>
                </a:solidFill>
                <a:hlinkClick r:id="rId4">
                  <a:extLst>
                    <a:ext uri="{A12FA001-AC4F-418D-AE19-62706E023703}">
                      <ahyp:hlinkClr val="tx"/>
                    </a:ext>
                  </a:extLst>
                </a:hlinkClick>
              </a:rPr>
              <a:t>https://book.fosteropenscience.eu/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8"/>
          <p:cNvSpPr/>
          <p:nvPr/>
        </p:nvSpPr>
        <p:spPr>
          <a:xfrm>
            <a:off x="5975549" y="843550"/>
            <a:ext cx="2931900" cy="839400"/>
          </a:xfrm>
          <a:prstGeom prst="ellipse">
            <a:avLst/>
          </a:prstGeom>
          <a:solidFill>
            <a:schemeClr val="accent1">
              <a:alpha val="2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1" name="Google Shape;121;p8"/>
          <p:cNvSpPr/>
          <p:nvPr/>
        </p:nvSpPr>
        <p:spPr>
          <a:xfrm>
            <a:off x="5230125" y="1790175"/>
            <a:ext cx="2825100" cy="971400"/>
          </a:xfrm>
          <a:prstGeom prst="ellipse">
            <a:avLst/>
          </a:prstGeom>
          <a:solidFill>
            <a:srgbClr val="FABF8E">
              <a:alpha val="2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2" name="Google Shape;122;p8"/>
          <p:cNvSpPr/>
          <p:nvPr/>
        </p:nvSpPr>
        <p:spPr>
          <a:xfrm>
            <a:off x="5975549" y="2897700"/>
            <a:ext cx="2825100" cy="839400"/>
          </a:xfrm>
          <a:prstGeom prst="ellipse">
            <a:avLst/>
          </a:prstGeom>
          <a:solidFill>
            <a:srgbClr val="C0F0FE">
              <a:alpha val="2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3" name="Google Shape;123;p8"/>
          <p:cNvSpPr txBox="1"/>
          <p:nvPr>
            <p:ph type="title"/>
          </p:nvPr>
        </p:nvSpPr>
        <p:spPr>
          <a:xfrm>
            <a:off x="350357" y="99592"/>
            <a:ext cx="8497200" cy="40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sv-SE" sz="2800"/>
              <a:t>Data Recipients</a:t>
            </a:r>
            <a:endParaRPr sz="2800"/>
          </a:p>
        </p:txBody>
      </p:sp>
      <p:sp>
        <p:nvSpPr>
          <p:cNvPr id="124" name="Google Shape;124;p8"/>
          <p:cNvSpPr txBox="1"/>
          <p:nvPr>
            <p:ph idx="4294967295" type="body"/>
          </p:nvPr>
        </p:nvSpPr>
        <p:spPr>
          <a:xfrm>
            <a:off x="237744" y="1790170"/>
            <a:ext cx="3033358" cy="2121954"/>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400"/>
              </a:spcBef>
              <a:spcAft>
                <a:spcPts val="0"/>
              </a:spcAft>
              <a:buClr>
                <a:schemeClr val="dk1"/>
              </a:buClr>
              <a:buSzPts val="2000"/>
              <a:buFont typeface="Arial"/>
              <a:buChar char="➢"/>
            </a:pPr>
            <a:r>
              <a:rPr lang="sv-SE"/>
              <a:t>Colleagues</a:t>
            </a:r>
            <a:endParaRPr/>
          </a:p>
          <a:p>
            <a:pPr indent="-355600" lvl="0" marL="457200" rtl="0" algn="l">
              <a:lnSpc>
                <a:spcPct val="100000"/>
              </a:lnSpc>
              <a:spcBef>
                <a:spcPts val="1000"/>
              </a:spcBef>
              <a:spcAft>
                <a:spcPts val="0"/>
              </a:spcAft>
              <a:buSzPts val="2000"/>
              <a:buChar char="➢"/>
            </a:pPr>
            <a:r>
              <a:rPr lang="sv-SE"/>
              <a:t>Scientific community</a:t>
            </a:r>
            <a:endParaRPr/>
          </a:p>
          <a:p>
            <a:pPr indent="-355600" lvl="0" marL="457200" rtl="0" algn="l">
              <a:lnSpc>
                <a:spcPct val="100000"/>
              </a:lnSpc>
              <a:spcBef>
                <a:spcPts val="1000"/>
              </a:spcBef>
              <a:spcAft>
                <a:spcPts val="0"/>
              </a:spcAft>
              <a:buSzPts val="2000"/>
              <a:buChar char="➢"/>
            </a:pPr>
            <a:r>
              <a:rPr lang="sv-SE"/>
              <a:t>Society</a:t>
            </a:r>
            <a:endParaRPr/>
          </a:p>
          <a:p>
            <a:pPr indent="-355600" lvl="0" marL="457200" rtl="0" algn="l">
              <a:lnSpc>
                <a:spcPct val="100000"/>
              </a:lnSpc>
              <a:spcBef>
                <a:spcPts val="1000"/>
              </a:spcBef>
              <a:spcAft>
                <a:spcPts val="0"/>
              </a:spcAft>
              <a:buSzPts val="2000"/>
              <a:buChar char="➢"/>
            </a:pPr>
            <a:r>
              <a:rPr lang="sv-SE"/>
              <a:t>Yourself</a:t>
            </a:r>
            <a:endParaRPr/>
          </a:p>
        </p:txBody>
      </p:sp>
      <p:cxnSp>
        <p:nvCxnSpPr>
          <p:cNvPr id="125" name="Google Shape;125;p8"/>
          <p:cNvCxnSpPr/>
          <p:nvPr/>
        </p:nvCxnSpPr>
        <p:spPr>
          <a:xfrm flipH="1" rot="10800000">
            <a:off x="2253006" y="1263191"/>
            <a:ext cx="3487918" cy="839242"/>
          </a:xfrm>
          <a:prstGeom prst="straightConnector1">
            <a:avLst/>
          </a:prstGeom>
          <a:noFill/>
          <a:ln cap="flat" cmpd="sng" w="22225">
            <a:solidFill>
              <a:srgbClr val="96BF00"/>
            </a:solidFill>
            <a:prstDash val="solid"/>
            <a:round/>
            <a:headEnd len="sm" w="sm" type="none"/>
            <a:tailEnd len="med" w="med" type="triangle"/>
          </a:ln>
        </p:spPr>
      </p:cxnSp>
      <p:cxnSp>
        <p:nvCxnSpPr>
          <p:cNvPr id="126" name="Google Shape;126;p8"/>
          <p:cNvCxnSpPr/>
          <p:nvPr/>
        </p:nvCxnSpPr>
        <p:spPr>
          <a:xfrm flipH="1" rot="10800000">
            <a:off x="2234425" y="2359600"/>
            <a:ext cx="2795400" cy="175800"/>
          </a:xfrm>
          <a:prstGeom prst="straightConnector1">
            <a:avLst/>
          </a:prstGeom>
          <a:noFill/>
          <a:ln cap="flat" cmpd="sng" w="22225">
            <a:solidFill>
              <a:srgbClr val="96BF00"/>
            </a:solidFill>
            <a:prstDash val="solid"/>
            <a:round/>
            <a:headEnd len="sm" w="sm" type="none"/>
            <a:tailEnd len="med" w="med" type="triangle"/>
          </a:ln>
        </p:spPr>
      </p:cxnSp>
      <p:cxnSp>
        <p:nvCxnSpPr>
          <p:cNvPr id="127" name="Google Shape;127;p8"/>
          <p:cNvCxnSpPr/>
          <p:nvPr/>
        </p:nvCxnSpPr>
        <p:spPr>
          <a:xfrm>
            <a:off x="1754423" y="2973234"/>
            <a:ext cx="3986501" cy="287506"/>
          </a:xfrm>
          <a:prstGeom prst="straightConnector1">
            <a:avLst/>
          </a:prstGeom>
          <a:noFill/>
          <a:ln cap="flat" cmpd="sng" w="22225">
            <a:solidFill>
              <a:srgbClr val="96BF00"/>
            </a:solidFill>
            <a:prstDash val="solid"/>
            <a:round/>
            <a:headEnd len="sm" w="sm" type="none"/>
            <a:tailEnd len="med" w="med" type="triangle"/>
          </a:ln>
        </p:spPr>
      </p:cxnSp>
      <p:cxnSp>
        <p:nvCxnSpPr>
          <p:cNvPr id="128" name="Google Shape;128;p8"/>
          <p:cNvCxnSpPr/>
          <p:nvPr/>
        </p:nvCxnSpPr>
        <p:spPr>
          <a:xfrm>
            <a:off x="1868078" y="3406023"/>
            <a:ext cx="3152893" cy="713860"/>
          </a:xfrm>
          <a:prstGeom prst="straightConnector1">
            <a:avLst/>
          </a:prstGeom>
          <a:noFill/>
          <a:ln cap="flat" cmpd="sng" w="22225">
            <a:solidFill>
              <a:srgbClr val="96BF00"/>
            </a:solidFill>
            <a:prstDash val="solid"/>
            <a:round/>
            <a:headEnd len="sm" w="sm" type="none"/>
            <a:tailEnd len="med" w="med" type="triangle"/>
          </a:ln>
        </p:spPr>
      </p:cxnSp>
      <p:sp>
        <p:nvSpPr>
          <p:cNvPr id="129" name="Google Shape;129;p8"/>
          <p:cNvSpPr txBox="1"/>
          <p:nvPr/>
        </p:nvSpPr>
        <p:spPr>
          <a:xfrm>
            <a:off x="6011100" y="834813"/>
            <a:ext cx="27540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People I collaborate with must understand what I do with the data</a:t>
            </a:r>
            <a:endParaRPr b="0" i="0" sz="1400" u="none" cap="none" strike="noStrike">
              <a:solidFill>
                <a:srgbClr val="000000"/>
              </a:solidFill>
              <a:latin typeface="Arial"/>
              <a:ea typeface="Arial"/>
              <a:cs typeface="Arial"/>
              <a:sym typeface="Arial"/>
            </a:endParaRPr>
          </a:p>
        </p:txBody>
      </p:sp>
      <p:sp>
        <p:nvSpPr>
          <p:cNvPr id="130" name="Google Shape;130;p8"/>
          <p:cNvSpPr txBox="1"/>
          <p:nvPr/>
        </p:nvSpPr>
        <p:spPr>
          <a:xfrm>
            <a:off x="5143121" y="1882469"/>
            <a:ext cx="29991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Scientists wanting to reuse or review my data can find and understand the data</a:t>
            </a:r>
            <a:endParaRPr b="0" i="0" sz="1400" u="none" cap="none" strike="noStrike">
              <a:solidFill>
                <a:srgbClr val="000000"/>
              </a:solidFill>
              <a:latin typeface="Arial"/>
              <a:ea typeface="Arial"/>
              <a:cs typeface="Arial"/>
              <a:sym typeface="Arial"/>
            </a:endParaRPr>
          </a:p>
        </p:txBody>
      </p:sp>
      <p:sp>
        <p:nvSpPr>
          <p:cNvPr id="131" name="Google Shape;131;p8"/>
          <p:cNvSpPr txBox="1"/>
          <p:nvPr/>
        </p:nvSpPr>
        <p:spPr>
          <a:xfrm>
            <a:off x="5924844" y="2913003"/>
            <a:ext cx="30333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The society funding my research have a right to know what happens to the data</a:t>
            </a:r>
            <a:endParaRPr b="0" i="0" sz="1400" u="none" cap="none" strike="noStrike">
              <a:solidFill>
                <a:srgbClr val="000000"/>
              </a:solidFill>
              <a:latin typeface="Arial"/>
              <a:ea typeface="Arial"/>
              <a:cs typeface="Arial"/>
              <a:sym typeface="Arial"/>
            </a:endParaRPr>
          </a:p>
        </p:txBody>
      </p:sp>
      <p:grpSp>
        <p:nvGrpSpPr>
          <p:cNvPr id="132" name="Google Shape;132;p8"/>
          <p:cNvGrpSpPr/>
          <p:nvPr/>
        </p:nvGrpSpPr>
        <p:grpSpPr>
          <a:xfrm>
            <a:off x="5020975" y="3895425"/>
            <a:ext cx="3153000" cy="1011300"/>
            <a:chOff x="5326300" y="3912075"/>
            <a:chExt cx="3153000" cy="1011300"/>
          </a:xfrm>
        </p:grpSpPr>
        <p:sp>
          <p:nvSpPr>
            <p:cNvPr id="133" name="Google Shape;133;p8"/>
            <p:cNvSpPr/>
            <p:nvPr/>
          </p:nvSpPr>
          <p:spPr>
            <a:xfrm>
              <a:off x="5326300" y="3912075"/>
              <a:ext cx="3153000" cy="1011300"/>
            </a:xfrm>
            <a:prstGeom prst="ellipse">
              <a:avLst/>
            </a:prstGeom>
            <a:solidFill>
              <a:srgbClr val="5F497A">
                <a:alpha val="2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4" name="Google Shape;134;p8"/>
            <p:cNvSpPr txBox="1"/>
            <p:nvPr/>
          </p:nvSpPr>
          <p:spPr>
            <a:xfrm>
              <a:off x="5386159" y="3988169"/>
              <a:ext cx="30333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“Your future You” will not always remember what “Your present You” decided today </a:t>
              </a:r>
              <a:endParaRPr b="0" i="0" sz="14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 name="Shape 138"/>
        <p:cNvGrpSpPr/>
        <p:nvPr/>
      </p:nvGrpSpPr>
      <p:grpSpPr>
        <a:xfrm>
          <a:off x="0" y="0"/>
          <a:ext cx="0" cy="0"/>
          <a:chOff x="0" y="0"/>
          <a:chExt cx="0" cy="0"/>
        </a:xfrm>
      </p:grpSpPr>
      <p:sp>
        <p:nvSpPr>
          <p:cNvPr id="139" name="Google Shape;139;p11"/>
          <p:cNvSpPr/>
          <p:nvPr/>
        </p:nvSpPr>
        <p:spPr>
          <a:xfrm>
            <a:off x="104725" y="1320875"/>
            <a:ext cx="3713700" cy="1816200"/>
          </a:xfrm>
          <a:prstGeom prst="roundRect">
            <a:avLst>
              <a:gd fmla="val 16667" name="adj"/>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0" name="Google Shape;140;p11"/>
          <p:cNvSpPr txBox="1"/>
          <p:nvPr/>
        </p:nvSpPr>
        <p:spPr>
          <a:xfrm>
            <a:off x="1521980" y="134979"/>
            <a:ext cx="5437500" cy="47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chemeClr val="dk1"/>
                </a:solidFill>
                <a:latin typeface="Arial"/>
                <a:ea typeface="Arial"/>
                <a:cs typeface="Arial"/>
                <a:sym typeface="Arial"/>
                <a:extLst>
                  <a:ext uri="http://customooxmlschemas.google.com/">
                    <go:slidesCustomData xmlns:go="http://customooxmlschemas.google.com/" textRoundtripDataId="2"/>
                  </a:ext>
                </a:extLst>
              </a:rPr>
              <a:t>Principles for good records</a:t>
            </a:r>
            <a:endParaRPr b="0" i="0" sz="1400" u="none" cap="none" strike="noStrike">
              <a:solidFill>
                <a:srgbClr val="000000"/>
              </a:solidFill>
              <a:latin typeface="Arial"/>
              <a:ea typeface="Arial"/>
              <a:cs typeface="Arial"/>
              <a:sym typeface="Arial"/>
            </a:endParaRPr>
          </a:p>
        </p:txBody>
      </p:sp>
      <p:sp>
        <p:nvSpPr>
          <p:cNvPr id="141" name="Google Shape;141;p11"/>
          <p:cNvSpPr txBox="1"/>
          <p:nvPr/>
        </p:nvSpPr>
        <p:spPr>
          <a:xfrm>
            <a:off x="232537" y="1472713"/>
            <a:ext cx="34581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sv-SE" sz="1700" u="none" cap="none" strike="noStrike">
                <a:solidFill>
                  <a:srgbClr val="000000"/>
                </a:solidFill>
                <a:latin typeface="Arial"/>
                <a:ea typeface="Arial"/>
                <a:cs typeface="Arial"/>
                <a:sym typeface="Arial"/>
              </a:rPr>
              <a:t>Protocols and lab notes should both be…</a:t>
            </a:r>
            <a:endParaRPr b="0" i="0" sz="1700" u="none" cap="none" strike="noStrike">
              <a:solidFill>
                <a:srgbClr val="000000"/>
              </a:solidFill>
              <a:latin typeface="Arial"/>
              <a:ea typeface="Arial"/>
              <a:cs typeface="Arial"/>
              <a:sym typeface="Arial"/>
            </a:endParaRPr>
          </a:p>
        </p:txBody>
      </p:sp>
      <p:sp>
        <p:nvSpPr>
          <p:cNvPr id="142" name="Google Shape;142;p11"/>
          <p:cNvSpPr txBox="1"/>
          <p:nvPr/>
        </p:nvSpPr>
        <p:spPr>
          <a:xfrm>
            <a:off x="634811" y="2033100"/>
            <a:ext cx="2803200" cy="1077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Arial"/>
              <a:buChar char="•"/>
            </a:pPr>
            <a:r>
              <a:rPr b="1" i="0" lang="sv-SE" sz="1600" u="none" cap="none" strike="noStrike">
                <a:solidFill>
                  <a:schemeClr val="dk1"/>
                </a:solidFill>
                <a:latin typeface="Arial"/>
                <a:ea typeface="Arial"/>
                <a:cs typeface="Arial"/>
                <a:sym typeface="Arial"/>
              </a:rPr>
              <a:t>Detailed</a:t>
            </a:r>
            <a:endParaRPr b="1" i="0" sz="16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1" i="0" lang="sv-SE" sz="1600" u="none" cap="none" strike="noStrike">
                <a:solidFill>
                  <a:schemeClr val="dk1"/>
                </a:solidFill>
                <a:latin typeface="Arial"/>
                <a:ea typeface="Arial"/>
                <a:cs typeface="Arial"/>
                <a:sym typeface="Arial"/>
              </a:rPr>
              <a:t>Up-to-date</a:t>
            </a:r>
            <a:endParaRPr b="1" i="0" sz="16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1" i="0" lang="sv-SE" sz="1600" u="none" cap="none" strike="noStrike">
                <a:solidFill>
                  <a:schemeClr val="dk1"/>
                </a:solidFill>
                <a:latin typeface="Arial"/>
                <a:ea typeface="Arial"/>
                <a:cs typeface="Arial"/>
                <a:sym typeface="Arial"/>
              </a:rPr>
              <a:t>Accurate</a:t>
            </a:r>
            <a:endParaRPr b="1" i="0" sz="16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Arial"/>
              <a:buChar char="•"/>
            </a:pPr>
            <a:r>
              <a:rPr b="1" i="0" lang="sv-SE" sz="1600" u="none" cap="none" strike="noStrike">
                <a:solidFill>
                  <a:schemeClr val="dk1"/>
                </a:solidFill>
                <a:latin typeface="Arial"/>
                <a:ea typeface="Arial"/>
                <a:cs typeface="Arial"/>
                <a:sym typeface="Arial"/>
              </a:rPr>
              <a:t>Easy to understand</a:t>
            </a:r>
            <a:endParaRPr b="1" i="0" sz="1600" u="none" cap="none" strike="noStrike">
              <a:solidFill>
                <a:schemeClr val="dk1"/>
              </a:solidFill>
              <a:latin typeface="Arial"/>
              <a:ea typeface="Arial"/>
              <a:cs typeface="Arial"/>
              <a:sym typeface="Arial"/>
            </a:endParaRPr>
          </a:p>
        </p:txBody>
      </p:sp>
      <p:sp>
        <p:nvSpPr>
          <p:cNvPr id="143" name="Google Shape;143;p11"/>
          <p:cNvSpPr txBox="1"/>
          <p:nvPr/>
        </p:nvSpPr>
        <p:spPr>
          <a:xfrm>
            <a:off x="382755" y="872774"/>
            <a:ext cx="330731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Contents in </a:t>
            </a:r>
            <a:r>
              <a:rPr b="1" i="0" lang="sv-SE" sz="1600" u="none" cap="none" strike="noStrike">
                <a:solidFill>
                  <a:srgbClr val="000000"/>
                </a:solidFill>
                <a:latin typeface="Arial"/>
                <a:ea typeface="Arial"/>
                <a:cs typeface="Arial"/>
                <a:sym typeface="Arial"/>
              </a:rPr>
              <a:t>protocols</a:t>
            </a:r>
            <a:r>
              <a:rPr b="0" i="0" lang="sv-SE" sz="1600" u="none" cap="none" strike="noStrike">
                <a:solidFill>
                  <a:srgbClr val="000000"/>
                </a:solidFill>
                <a:latin typeface="Arial"/>
                <a:ea typeface="Arial"/>
                <a:cs typeface="Arial"/>
                <a:sym typeface="Arial"/>
              </a:rPr>
              <a:t> can include</a:t>
            </a:r>
            <a:endParaRPr b="0" i="0" sz="1600" u="none" cap="none" strike="noStrike">
              <a:solidFill>
                <a:srgbClr val="000000"/>
              </a:solidFill>
              <a:latin typeface="Arial"/>
              <a:ea typeface="Arial"/>
              <a:cs typeface="Arial"/>
              <a:sym typeface="Arial"/>
            </a:endParaRPr>
          </a:p>
        </p:txBody>
      </p:sp>
      <p:sp>
        <p:nvSpPr>
          <p:cNvPr id="144" name="Google Shape;144;p11"/>
          <p:cNvSpPr txBox="1"/>
          <p:nvPr/>
        </p:nvSpPr>
        <p:spPr>
          <a:xfrm>
            <a:off x="3979286" y="829067"/>
            <a:ext cx="5046600" cy="2308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Name, affiliation and contact information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Originator of protocol (if not you)</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Information on </a:t>
            </a:r>
            <a:r>
              <a:rPr b="1" i="1" lang="sv-SE" sz="1600" u="none" cap="none" strike="noStrike">
                <a:solidFill>
                  <a:schemeClr val="dk1"/>
                </a:solidFill>
                <a:latin typeface="Arial"/>
                <a:ea typeface="Arial"/>
                <a:cs typeface="Arial"/>
                <a:sym typeface="Arial"/>
              </a:rPr>
              <a:t>why</a:t>
            </a:r>
            <a:r>
              <a:rPr b="0" i="0" lang="sv-SE" sz="1600" u="none" cap="none" strike="noStrike">
                <a:solidFill>
                  <a:srgbClr val="888888"/>
                </a:solidFill>
                <a:latin typeface="Arial"/>
                <a:ea typeface="Arial"/>
                <a:cs typeface="Arial"/>
                <a:sym typeface="Arial"/>
              </a:rPr>
              <a:t> </a:t>
            </a:r>
            <a:r>
              <a:rPr b="0" i="0" lang="sv-SE" sz="1600" u="none" cap="none" strike="noStrike">
                <a:solidFill>
                  <a:srgbClr val="000000"/>
                </a:solidFill>
                <a:latin typeface="Arial"/>
                <a:ea typeface="Arial"/>
                <a:cs typeface="Arial"/>
                <a:sym typeface="Arial"/>
              </a:rPr>
              <a:t>and </a:t>
            </a:r>
            <a:r>
              <a:rPr b="1" i="1" lang="sv-SE" sz="1600" u="none" cap="none" strike="noStrike">
                <a:solidFill>
                  <a:schemeClr val="dk2"/>
                </a:solidFill>
                <a:latin typeface="Arial"/>
                <a:ea typeface="Arial"/>
                <a:cs typeface="Arial"/>
                <a:sym typeface="Arial"/>
              </a:rPr>
              <a:t>how experiment</a:t>
            </a:r>
            <a:r>
              <a:rPr b="0" i="0" lang="sv-SE" sz="1600" u="none" cap="none" strike="noStrike">
                <a:solidFill>
                  <a:srgbClr val="000000"/>
                </a:solidFill>
                <a:latin typeface="Arial"/>
                <a:ea typeface="Arial"/>
                <a:cs typeface="Arial"/>
                <a:sym typeface="Arial"/>
              </a:rPr>
              <a:t> was done</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Health and safety advice (and technical advice)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Required software, materials and instruments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Being self-explanatory</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Describe mistakes (for others to avoid repeating)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Reference ethical application (if applicable)</a:t>
            </a:r>
            <a:endParaRPr b="0" i="0" sz="1400" u="none" cap="none" strike="noStrike">
              <a:solidFill>
                <a:srgbClr val="000000"/>
              </a:solidFill>
              <a:latin typeface="Arial"/>
              <a:ea typeface="Arial"/>
              <a:cs typeface="Arial"/>
              <a:sym typeface="Arial"/>
            </a:endParaRPr>
          </a:p>
        </p:txBody>
      </p:sp>
      <p:sp>
        <p:nvSpPr>
          <p:cNvPr id="145" name="Google Shape;145;p11"/>
          <p:cNvSpPr txBox="1"/>
          <p:nvPr/>
        </p:nvSpPr>
        <p:spPr>
          <a:xfrm>
            <a:off x="382755" y="3246616"/>
            <a:ext cx="327365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00000"/>
                </a:solidFill>
                <a:latin typeface="Arial"/>
                <a:ea typeface="Arial"/>
                <a:cs typeface="Arial"/>
                <a:sym typeface="Arial"/>
              </a:rPr>
              <a:t>Contents in </a:t>
            </a:r>
            <a:r>
              <a:rPr b="1" i="0" lang="sv-SE" sz="1600" u="none" cap="none" strike="noStrike">
                <a:solidFill>
                  <a:srgbClr val="000000"/>
                </a:solidFill>
                <a:latin typeface="Arial"/>
                <a:ea typeface="Arial"/>
                <a:cs typeface="Arial"/>
                <a:sym typeface="Arial"/>
              </a:rPr>
              <a:t>lab notes</a:t>
            </a:r>
            <a:r>
              <a:rPr b="0" i="0" lang="sv-SE" sz="1600" u="none" cap="none" strike="noStrike">
                <a:solidFill>
                  <a:srgbClr val="000000"/>
                </a:solidFill>
                <a:latin typeface="Arial"/>
                <a:ea typeface="Arial"/>
                <a:cs typeface="Arial"/>
                <a:sym typeface="Arial"/>
              </a:rPr>
              <a:t> can include</a:t>
            </a:r>
            <a:endParaRPr b="0" i="0" sz="1600" u="none" cap="none" strike="noStrike">
              <a:solidFill>
                <a:srgbClr val="000000"/>
              </a:solidFill>
              <a:latin typeface="Arial"/>
              <a:ea typeface="Arial"/>
              <a:cs typeface="Arial"/>
              <a:sym typeface="Arial"/>
            </a:endParaRPr>
          </a:p>
        </p:txBody>
      </p:sp>
      <p:sp>
        <p:nvSpPr>
          <p:cNvPr id="146" name="Google Shape;146;p11"/>
          <p:cNvSpPr txBox="1"/>
          <p:nvPr/>
        </p:nvSpPr>
        <p:spPr>
          <a:xfrm>
            <a:off x="3979286" y="3246616"/>
            <a:ext cx="4421400" cy="1816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Name and affiliation</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Details on </a:t>
            </a:r>
            <a:r>
              <a:rPr b="1" i="1" lang="sv-SE" sz="1600" u="none" cap="none" strike="noStrike">
                <a:solidFill>
                  <a:schemeClr val="dk2"/>
                </a:solidFill>
                <a:latin typeface="Arial"/>
                <a:ea typeface="Arial"/>
                <a:cs typeface="Arial"/>
                <a:sym typeface="Arial"/>
              </a:rPr>
              <a:t>what, when</a:t>
            </a:r>
            <a:r>
              <a:rPr b="0" i="1" lang="sv-SE" sz="1600" u="none" cap="none" strike="noStrike">
                <a:solidFill>
                  <a:srgbClr val="888888"/>
                </a:solidFill>
                <a:latin typeface="Arial"/>
                <a:ea typeface="Arial"/>
                <a:cs typeface="Arial"/>
                <a:sym typeface="Arial"/>
              </a:rPr>
              <a:t> </a:t>
            </a:r>
            <a:r>
              <a:rPr b="0" i="0" lang="sv-SE" sz="1600" u="none" cap="none" strike="noStrike">
                <a:solidFill>
                  <a:schemeClr val="dk1"/>
                </a:solidFill>
                <a:latin typeface="Arial"/>
                <a:ea typeface="Arial"/>
                <a:cs typeface="Arial"/>
                <a:sym typeface="Arial"/>
              </a:rPr>
              <a:t>and </a:t>
            </a:r>
            <a:r>
              <a:rPr b="1" i="1" lang="sv-SE" sz="1600" u="none" cap="none" strike="noStrike">
                <a:solidFill>
                  <a:schemeClr val="dk2"/>
                </a:solidFill>
                <a:latin typeface="Arial"/>
                <a:ea typeface="Arial"/>
                <a:cs typeface="Arial"/>
                <a:sym typeface="Arial"/>
              </a:rPr>
              <a:t>how</a:t>
            </a:r>
            <a:endParaRPr b="1" i="1" sz="1600" u="none" cap="none" strike="noStrike">
              <a:solidFill>
                <a:schemeClr val="dk2"/>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What project the experiment is part of</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Lot and batch numbers for consumables</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Information on</a:t>
            </a:r>
            <a:r>
              <a:rPr b="0" i="1" lang="sv-SE" sz="1600" u="none" cap="none" strike="noStrike">
                <a:solidFill>
                  <a:srgbClr val="888888"/>
                </a:solidFill>
                <a:latin typeface="Arial"/>
                <a:ea typeface="Arial"/>
                <a:cs typeface="Arial"/>
                <a:sym typeface="Arial"/>
              </a:rPr>
              <a:t> </a:t>
            </a:r>
            <a:r>
              <a:rPr b="1" i="1" lang="sv-SE" sz="1600" u="none" cap="none" strike="noStrike">
                <a:solidFill>
                  <a:schemeClr val="dk2"/>
                </a:solidFill>
                <a:latin typeface="Arial"/>
                <a:ea typeface="Arial"/>
                <a:cs typeface="Arial"/>
                <a:sym typeface="Arial"/>
              </a:rPr>
              <a:t>metadata*</a:t>
            </a:r>
            <a:r>
              <a:rPr b="1" i="0" lang="sv-SE" sz="1600" u="none" cap="none" strike="noStrike">
                <a:solidFill>
                  <a:schemeClr val="dk2"/>
                </a:solidFill>
                <a:latin typeface="Arial"/>
                <a:ea typeface="Arial"/>
                <a:cs typeface="Arial"/>
                <a:sym typeface="Arial"/>
              </a:rPr>
              <a:t> </a:t>
            </a:r>
            <a:r>
              <a:rPr b="0" i="0" lang="sv-SE" sz="1600" u="none" cap="none" strike="noStrike">
                <a:solidFill>
                  <a:srgbClr val="000000"/>
                </a:solidFill>
                <a:latin typeface="Arial"/>
                <a:ea typeface="Arial"/>
                <a:cs typeface="Arial"/>
                <a:sym typeface="Arial"/>
              </a:rPr>
              <a:t>collected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Interpretation of outcome and outlook/plans</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sv-SE" sz="1600" u="none" cap="none" strike="noStrike">
                <a:solidFill>
                  <a:srgbClr val="000000"/>
                </a:solidFill>
                <a:latin typeface="Arial"/>
                <a:ea typeface="Arial"/>
                <a:cs typeface="Arial"/>
                <a:sym typeface="Arial"/>
              </a:rPr>
              <a:t>Post-outcome treatment of data</a:t>
            </a:r>
            <a:endParaRPr b="0" i="0" sz="1600" u="none" cap="none" strike="noStrike">
              <a:solidFill>
                <a:srgbClr val="000000"/>
              </a:solidFill>
              <a:latin typeface="Arial"/>
              <a:ea typeface="Arial"/>
              <a:cs typeface="Arial"/>
              <a:sym typeface="Arial"/>
            </a:endParaRPr>
          </a:p>
        </p:txBody>
      </p:sp>
      <p:sp>
        <p:nvSpPr>
          <p:cNvPr id="147" name="Google Shape;147;p11"/>
          <p:cNvSpPr txBox="1"/>
          <p:nvPr/>
        </p:nvSpPr>
        <p:spPr>
          <a:xfrm>
            <a:off x="1048900" y="4804800"/>
            <a:ext cx="3105600" cy="33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sv-SE" sz="900" u="none" cap="none" strike="noStrike">
                <a:solidFill>
                  <a:schemeClr val="dk1"/>
                </a:solidFill>
                <a:latin typeface="Arial"/>
                <a:ea typeface="Arial"/>
                <a:cs typeface="Arial"/>
                <a:sym typeface="Arial"/>
              </a:rPr>
              <a:t>*</a:t>
            </a:r>
            <a:r>
              <a:rPr b="0" i="0" lang="sv-SE" sz="800" u="none" cap="none" strike="noStrike">
                <a:solidFill>
                  <a:schemeClr val="dk1"/>
                </a:solidFill>
                <a:latin typeface="Arial"/>
                <a:ea typeface="Arial"/>
                <a:cs typeface="Arial"/>
                <a:sym typeface="Arial"/>
              </a:rPr>
              <a:t>The information needed to discover, use, and understand data</a:t>
            </a:r>
            <a:endParaRPr b="0" i="0" sz="8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1000"/>
                                        <p:tgtEl>
                                          <p:spTgt spid="144"/>
                                        </p:tgtEl>
                                        <p:attrNameLst>
                                          <p:attrName>ppt_w</p:attrName>
                                        </p:attrNameLst>
                                      </p:cBhvr>
                                      <p:tavLst>
                                        <p:tav fmla="" tm="0">
                                          <p:val>
                                            <p:strVal val="0"/>
                                          </p:val>
                                        </p:tav>
                                        <p:tav fmla="" tm="100000">
                                          <p:val>
                                            <p:strVal val="#ppt_w"/>
                                          </p:val>
                                        </p:tav>
                                      </p:tavLst>
                                    </p:anim>
                                    <p:anim calcmode="lin" valueType="num">
                                      <p:cBhvr additive="base">
                                        <p:cTn dur="1000"/>
                                        <p:tgtEl>
                                          <p:spTgt spid="14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ppt_w</p:attrName>
                                        </p:attrNameLst>
                                      </p:cBhvr>
                                      <p:tavLst>
                                        <p:tav fmla="" tm="0">
                                          <p:val>
                                            <p:strVal val="0"/>
                                          </p:val>
                                        </p:tav>
                                        <p:tav fmla="" tm="100000">
                                          <p:val>
                                            <p:strVal val="#ppt_w"/>
                                          </p:val>
                                        </p:tav>
                                      </p:tavLst>
                                    </p:anim>
                                    <p:anim calcmode="lin" valueType="num">
                                      <p:cBhvr additive="base">
                                        <p:cTn dur="1000"/>
                                        <p:tgtEl>
                                          <p:spTgt spid="14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2"/>
          <p:cNvSpPr txBox="1"/>
          <p:nvPr/>
        </p:nvSpPr>
        <p:spPr>
          <a:xfrm>
            <a:off x="1555111" y="173500"/>
            <a:ext cx="5437500" cy="47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800"/>
              <a:buFont typeface="Arial"/>
              <a:buNone/>
            </a:pPr>
            <a:r>
              <a:rPr b="1" i="0" lang="sv-SE" sz="2800" u="none" cap="none" strike="noStrike">
                <a:solidFill>
                  <a:srgbClr val="0070C0"/>
                </a:solidFill>
                <a:latin typeface="Arial"/>
                <a:ea typeface="Arial"/>
                <a:cs typeface="Arial"/>
                <a:sym typeface="Arial"/>
              </a:rPr>
              <a:t>Exercise 3</a:t>
            </a:r>
            <a:endParaRPr b="0" i="0" sz="1400" u="none" cap="none" strike="noStrike">
              <a:solidFill>
                <a:srgbClr val="000000"/>
              </a:solidFill>
              <a:latin typeface="Arial"/>
              <a:ea typeface="Arial"/>
              <a:cs typeface="Arial"/>
              <a:sym typeface="Arial"/>
            </a:endParaRPr>
          </a:p>
        </p:txBody>
      </p:sp>
      <p:sp>
        <p:nvSpPr>
          <p:cNvPr id="153" name="Google Shape;153;p12"/>
          <p:cNvSpPr txBox="1"/>
          <p:nvPr/>
        </p:nvSpPr>
        <p:spPr>
          <a:xfrm>
            <a:off x="738766" y="1027203"/>
            <a:ext cx="5622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sv-SE" sz="2000" u="none" cap="none" strike="noStrike">
                <a:solidFill>
                  <a:srgbClr val="0070C0"/>
                </a:solidFill>
                <a:latin typeface="Arial"/>
                <a:ea typeface="Arial"/>
                <a:cs typeface="Arial"/>
                <a:sym typeface="Arial"/>
              </a:rPr>
              <a:t>Test yourself on record keeping statements</a:t>
            </a:r>
            <a:endParaRPr b="0" i="0" sz="2000" u="none" cap="none" strike="noStrike">
              <a:solidFill>
                <a:srgbClr val="0070C0"/>
              </a:solidFill>
              <a:latin typeface="Arial"/>
              <a:ea typeface="Arial"/>
              <a:cs typeface="Arial"/>
              <a:sym typeface="Arial"/>
            </a:endParaRPr>
          </a:p>
        </p:txBody>
      </p:sp>
      <p:sp>
        <p:nvSpPr>
          <p:cNvPr id="154" name="Google Shape;154;p12"/>
          <p:cNvSpPr txBox="1"/>
          <p:nvPr/>
        </p:nvSpPr>
        <p:spPr>
          <a:xfrm>
            <a:off x="700725" y="1737351"/>
            <a:ext cx="8077500" cy="28629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1800"/>
              <a:buFont typeface="Arial"/>
              <a:buAutoNum type="arabicPeriod"/>
            </a:pPr>
            <a:r>
              <a:rPr b="0" i="0" lang="sv-SE" sz="1800" u="none" cap="none" strike="noStrike">
                <a:solidFill>
                  <a:schemeClr val="dk1"/>
                </a:solidFill>
                <a:latin typeface="Arial"/>
                <a:ea typeface="Arial"/>
                <a:cs typeface="Arial"/>
                <a:sym typeface="Arial"/>
              </a:rPr>
              <a:t>Analogues and digital records make information equally findable.</a:t>
            </a:r>
            <a:endParaRPr b="0" i="0" sz="1800" u="none" cap="none" strike="noStrike">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800"/>
              <a:buFont typeface="Arial"/>
              <a:buAutoNum type="arabicPeriod"/>
            </a:pPr>
            <a:r>
              <a:rPr b="0" i="0" lang="sv-SE" sz="1800" u="none" cap="none" strike="noStrike">
                <a:solidFill>
                  <a:schemeClr val="dk1"/>
                </a:solidFill>
                <a:latin typeface="Arial"/>
                <a:ea typeface="Arial"/>
                <a:cs typeface="Arial"/>
                <a:sym typeface="Arial"/>
              </a:rPr>
              <a:t>New information in digital records can be easily shared with other users.</a:t>
            </a:r>
            <a:endParaRPr b="0" i="0" sz="1800" u="none" cap="none" strike="noStrike">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800"/>
              <a:buFont typeface="Arial"/>
              <a:buAutoNum type="arabicPeriod"/>
            </a:pPr>
            <a:r>
              <a:rPr b="0" i="0" lang="sv-SE" sz="1800" u="none" cap="none" strike="noStrike">
                <a:solidFill>
                  <a:schemeClr val="dk1"/>
                </a:solidFill>
                <a:latin typeface="Arial"/>
                <a:ea typeface="Arial"/>
                <a:cs typeface="Arial"/>
                <a:sym typeface="Arial"/>
              </a:rPr>
              <a:t>Analogue records can be kept safe from any physical accidents.</a:t>
            </a:r>
            <a:endParaRPr b="0" i="0" sz="1800" u="none" cap="none" strike="noStrike">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800"/>
              <a:buFont typeface="Arial"/>
              <a:buAutoNum type="arabicPeriod"/>
            </a:pPr>
            <a:r>
              <a:rPr b="0" i="0" lang="sv-SE" sz="1800" u="none" cap="none" strike="noStrike">
                <a:solidFill>
                  <a:schemeClr val="dk1"/>
                </a:solidFill>
                <a:latin typeface="Arial"/>
                <a:ea typeface="Arial"/>
                <a:cs typeface="Arial"/>
                <a:sym typeface="Arial"/>
              </a:rPr>
              <a:t>All researchers in a shared lab should have access to the same platform for keeping records and taking notes.</a:t>
            </a:r>
            <a:endParaRPr b="0" i="0" sz="1800" u="none" cap="none" strike="noStrike">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800"/>
              <a:buFont typeface="Arial"/>
              <a:buAutoNum type="arabicPeriod"/>
            </a:pPr>
            <a:r>
              <a:rPr b="0" i="0" lang="sv-SE" sz="1800" u="none" cap="none" strike="noStrike">
                <a:solidFill>
                  <a:schemeClr val="dk1"/>
                </a:solidFill>
                <a:latin typeface="Arial"/>
                <a:ea typeface="Arial"/>
                <a:cs typeface="Arial"/>
                <a:sym typeface="Arial"/>
              </a:rPr>
              <a:t>Digital records should follow the same backup strategy as the data they describe.</a:t>
            </a:r>
            <a:endParaRPr b="0" i="0" sz="1800" u="none" cap="none" strike="noStrike">
              <a:solidFill>
                <a:schemeClr val="dk1"/>
              </a:solidFill>
              <a:latin typeface="Arial"/>
              <a:ea typeface="Arial"/>
              <a:cs typeface="Arial"/>
              <a:sym typeface="Arial"/>
            </a:endParaRPr>
          </a:p>
        </p:txBody>
      </p:sp>
      <p:sp>
        <p:nvSpPr>
          <p:cNvPr id="155" name="Google Shape;155;p12"/>
          <p:cNvSpPr txBox="1"/>
          <p:nvPr/>
        </p:nvSpPr>
        <p:spPr>
          <a:xfrm>
            <a:off x="3274247" y="649900"/>
            <a:ext cx="2231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7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2"/>
          <p:cNvSpPr txBox="1"/>
          <p:nvPr/>
        </p:nvSpPr>
        <p:spPr>
          <a:xfrm>
            <a:off x="5546360" y="649900"/>
            <a:ext cx="2231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7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2"/>
          <p:cNvSpPr txBox="1"/>
          <p:nvPr/>
        </p:nvSpPr>
        <p:spPr>
          <a:xfrm>
            <a:off x="1035538" y="614209"/>
            <a:ext cx="2231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7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ciLifeLab PPT_light">
  <a:themeElements>
    <a:clrScheme name="Custom 1">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